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9">
  <p:sldMasterIdLst>
    <p:sldMasterId id="2147483734" r:id="rId1"/>
    <p:sldMasterId id="2147483656" r:id="rId2"/>
    <p:sldMasterId id="2147483737" r:id="rId3"/>
    <p:sldMasterId id="2147483713" r:id="rId4"/>
    <p:sldMasterId id="2147483743" r:id="rId5"/>
    <p:sldMasterId id="2147483755" r:id="rId6"/>
    <p:sldMasterId id="2147483769" r:id="rId7"/>
  </p:sldMasterIdLst>
  <p:notesMasterIdLst>
    <p:notesMasterId r:id="rId13"/>
  </p:notesMasterIdLst>
  <p:sldIdLst>
    <p:sldId id="2110" r:id="rId8"/>
    <p:sldId id="2113" r:id="rId9"/>
    <p:sldId id="2111" r:id="rId10"/>
    <p:sldId id="2112" r:id="rId11"/>
    <p:sldId id="2114" r:id="rId12"/>
  </p:sldIdLst>
  <p:sldSz cx="9906000" cy="6858000" type="A4"/>
  <p:notesSz cx="6797675" cy="9928225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99FF66"/>
    <a:srgbClr val="FF9966"/>
    <a:srgbClr val="F1F7A7"/>
    <a:srgbClr val="CEDBEA"/>
    <a:srgbClr val="CC0000"/>
    <a:srgbClr val="DDDDDD"/>
    <a:srgbClr val="E4D5D2"/>
    <a:srgbClr val="FED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A107856-5554-42FB-B03E-39F5DBC370BA}" styleName="Средний стиль 4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2833802-FEF1-4C79-8D5D-14CF1EAF98D9}" styleName="Светлый стиль 2 -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Светлый стиль 3 -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-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Средний стиль 4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Светлый стиль 3 -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Светлый стиль 2 -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98140" autoAdjust="0"/>
  </p:normalViewPr>
  <p:slideViewPr>
    <p:cSldViewPr>
      <p:cViewPr varScale="1">
        <p:scale>
          <a:sx n="105" d="100"/>
          <a:sy n="105" d="100"/>
        </p:scale>
        <p:origin x="-66" y="-90"/>
      </p:cViewPr>
      <p:guideLst>
        <p:guide orient="horz"/>
        <p:guide pos="62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605"/>
    </p:cViewPr>
  </p:sorterViewPr>
  <p:notesViewPr>
    <p:cSldViewPr showGuides="1">
      <p:cViewPr varScale="1">
        <p:scale>
          <a:sx n="59" d="100"/>
          <a:sy n="59" d="100"/>
        </p:scale>
        <p:origin x="-3216" y="-8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4973" cy="499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32" tIns="46615" rIns="93232" bIns="46615" numCol="1" anchor="t" anchorCtr="0" compatLnSpc="1">
            <a:prstTxWarp prst="textNoShape">
              <a:avLst/>
            </a:prstTxWarp>
          </a:bodyPr>
          <a:lstStyle>
            <a:lvl1pPr defTabSz="930186">
              <a:defRPr sz="1200" b="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4035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118" y="1"/>
            <a:ext cx="2944972" cy="499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32" tIns="46615" rIns="93232" bIns="46615" numCol="1" anchor="t" anchorCtr="0" compatLnSpc="1">
            <a:prstTxWarp prst="textNoShape">
              <a:avLst/>
            </a:prstTxWarp>
          </a:bodyPr>
          <a:lstStyle>
            <a:lvl1pPr algn="r" defTabSz="930186">
              <a:defRPr sz="1200" b="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867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6438" y="742950"/>
            <a:ext cx="5383212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610" y="4716026"/>
            <a:ext cx="5438456" cy="4468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32" tIns="46615" rIns="93232" bIns="466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44038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881"/>
            <a:ext cx="2944973" cy="497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32" tIns="46615" rIns="93232" bIns="46615" numCol="1" anchor="b" anchorCtr="0" compatLnSpc="1">
            <a:prstTxWarp prst="textNoShape">
              <a:avLst/>
            </a:prstTxWarp>
          </a:bodyPr>
          <a:lstStyle>
            <a:lvl1pPr defTabSz="930186">
              <a:defRPr sz="1200" b="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403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118" y="9428881"/>
            <a:ext cx="2944972" cy="497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32" tIns="46615" rIns="93232" bIns="46615" numCol="1" anchor="b" anchorCtr="0" compatLnSpc="1">
            <a:prstTxWarp prst="textNoShape">
              <a:avLst/>
            </a:prstTxWarp>
          </a:bodyPr>
          <a:lstStyle>
            <a:lvl1pPr algn="r" defTabSz="930186">
              <a:defRPr sz="1200" b="0">
                <a:latin typeface="Arial" pitchFamily="34" charset="0"/>
              </a:defRPr>
            </a:lvl1pPr>
          </a:lstStyle>
          <a:p>
            <a:pPr>
              <a:defRPr/>
            </a:pPr>
            <a:fld id="{B13E7DFE-4DEE-42FD-9DE3-FA3BE6C4A2E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8961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7C33CE-C444-439B-9096-954E473B0B69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937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6EE1F-38B4-41DC-82CA-4625299CD9E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809C0-CEB2-4124-9900-CEE05DFB141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1" y="1435102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6E8782-9A40-4A24-A0E1-806A15D8FE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D3E838-45AB-402D-928E-70A6287D330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1600202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F358E-680A-4607-9ED8-1BF8FD3FAE0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1" y="274640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F50EAB-950C-4E7A-8186-1200204863B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95300" y="274640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B28CCD-BDB4-4489-8715-131061EB643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7C33CE-C444-439B-9096-954E473B0B6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32198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300" y="1600203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E34C19-87CB-4610-9DE2-F398D67CC98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43606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526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300" y="1600203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E34C19-87CB-4610-9DE2-F398D67CC987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291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1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4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292" indent="0">
              <a:buNone/>
              <a:defRPr sz="1800"/>
            </a:lvl2pPr>
            <a:lvl3pPr marL="912586" indent="0">
              <a:buNone/>
              <a:defRPr sz="1600"/>
            </a:lvl3pPr>
            <a:lvl4pPr marL="1368883" indent="0">
              <a:buNone/>
              <a:defRPr sz="1400"/>
            </a:lvl4pPr>
            <a:lvl5pPr marL="1825174" indent="0">
              <a:buNone/>
              <a:defRPr sz="1400"/>
            </a:lvl5pPr>
            <a:lvl6pPr marL="2281470" indent="0">
              <a:buNone/>
              <a:defRPr sz="1400"/>
            </a:lvl6pPr>
            <a:lvl7pPr marL="2737764" indent="0">
              <a:buNone/>
              <a:defRPr sz="1400"/>
            </a:lvl7pPr>
            <a:lvl8pPr marL="3194055" indent="0">
              <a:buNone/>
              <a:defRPr sz="1400"/>
            </a:lvl8pPr>
            <a:lvl9pPr marL="365035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34276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246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2" indent="0">
              <a:buNone/>
              <a:defRPr sz="2000" b="1"/>
            </a:lvl2pPr>
            <a:lvl3pPr marL="912586" indent="0">
              <a:buNone/>
              <a:defRPr sz="1800" b="1"/>
            </a:lvl3pPr>
            <a:lvl4pPr marL="1368883" indent="0">
              <a:buNone/>
              <a:defRPr sz="1600" b="1"/>
            </a:lvl4pPr>
            <a:lvl5pPr marL="1825174" indent="0">
              <a:buNone/>
              <a:defRPr sz="1600" b="1"/>
            </a:lvl5pPr>
            <a:lvl6pPr marL="2281470" indent="0">
              <a:buNone/>
              <a:defRPr sz="1600" b="1"/>
            </a:lvl6pPr>
            <a:lvl7pPr marL="2737764" indent="0">
              <a:buNone/>
              <a:defRPr sz="1600" b="1"/>
            </a:lvl7pPr>
            <a:lvl8pPr marL="3194055" indent="0">
              <a:buNone/>
              <a:defRPr sz="1600" b="1"/>
            </a:lvl8pPr>
            <a:lvl9pPr marL="365035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386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2" indent="0">
              <a:buNone/>
              <a:defRPr sz="2000" b="1"/>
            </a:lvl2pPr>
            <a:lvl3pPr marL="912586" indent="0">
              <a:buNone/>
              <a:defRPr sz="1800" b="1"/>
            </a:lvl3pPr>
            <a:lvl4pPr marL="1368883" indent="0">
              <a:buNone/>
              <a:defRPr sz="1600" b="1"/>
            </a:lvl4pPr>
            <a:lvl5pPr marL="1825174" indent="0">
              <a:buNone/>
              <a:defRPr sz="1600" b="1"/>
            </a:lvl5pPr>
            <a:lvl6pPr marL="2281470" indent="0">
              <a:buNone/>
              <a:defRPr sz="1600" b="1"/>
            </a:lvl6pPr>
            <a:lvl7pPr marL="2737764" indent="0">
              <a:buNone/>
              <a:defRPr sz="1600" b="1"/>
            </a:lvl7pPr>
            <a:lvl8pPr marL="3194055" indent="0">
              <a:buNone/>
              <a:defRPr sz="1600" b="1"/>
            </a:lvl8pPr>
            <a:lvl9pPr marL="365035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386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19619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1420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931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3500" y="273051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292" indent="0">
              <a:buNone/>
              <a:defRPr sz="1200"/>
            </a:lvl2pPr>
            <a:lvl3pPr marL="912586" indent="0">
              <a:buNone/>
              <a:defRPr sz="1000"/>
            </a:lvl3pPr>
            <a:lvl4pPr marL="1368883" indent="0">
              <a:buNone/>
              <a:defRPr sz="900"/>
            </a:lvl4pPr>
            <a:lvl5pPr marL="1825174" indent="0">
              <a:buNone/>
              <a:defRPr sz="900"/>
            </a:lvl5pPr>
            <a:lvl6pPr marL="2281470" indent="0">
              <a:buNone/>
              <a:defRPr sz="900"/>
            </a:lvl6pPr>
            <a:lvl7pPr marL="2737764" indent="0">
              <a:buNone/>
              <a:defRPr sz="900"/>
            </a:lvl7pPr>
            <a:lvl8pPr marL="3194055" indent="0">
              <a:buNone/>
              <a:defRPr sz="900"/>
            </a:lvl8pPr>
            <a:lvl9pPr marL="365035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76413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292" indent="0">
              <a:buNone/>
              <a:defRPr sz="2800"/>
            </a:lvl2pPr>
            <a:lvl3pPr marL="912586" indent="0">
              <a:buNone/>
              <a:defRPr sz="2400"/>
            </a:lvl3pPr>
            <a:lvl4pPr marL="1368883" indent="0">
              <a:buNone/>
              <a:defRPr sz="2000"/>
            </a:lvl4pPr>
            <a:lvl5pPr marL="1825174" indent="0">
              <a:buNone/>
              <a:defRPr sz="2000"/>
            </a:lvl5pPr>
            <a:lvl6pPr marL="2281470" indent="0">
              <a:buNone/>
              <a:defRPr sz="2000"/>
            </a:lvl6pPr>
            <a:lvl7pPr marL="2737764" indent="0">
              <a:buNone/>
              <a:defRPr sz="2000"/>
            </a:lvl7pPr>
            <a:lvl8pPr marL="3194055" indent="0">
              <a:buNone/>
              <a:defRPr sz="2000"/>
            </a:lvl8pPr>
            <a:lvl9pPr marL="365035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292" indent="0">
              <a:buNone/>
              <a:defRPr sz="1200"/>
            </a:lvl2pPr>
            <a:lvl3pPr marL="912586" indent="0">
              <a:buNone/>
              <a:defRPr sz="1000"/>
            </a:lvl3pPr>
            <a:lvl4pPr marL="1368883" indent="0">
              <a:buNone/>
              <a:defRPr sz="900"/>
            </a:lvl4pPr>
            <a:lvl5pPr marL="1825174" indent="0">
              <a:buNone/>
              <a:defRPr sz="900"/>
            </a:lvl5pPr>
            <a:lvl6pPr marL="2281470" indent="0">
              <a:buNone/>
              <a:defRPr sz="900"/>
            </a:lvl6pPr>
            <a:lvl7pPr marL="2737764" indent="0">
              <a:buNone/>
              <a:defRPr sz="900"/>
            </a:lvl7pPr>
            <a:lvl8pPr marL="3194055" indent="0">
              <a:buNone/>
              <a:defRPr sz="900"/>
            </a:lvl8pPr>
            <a:lvl9pPr marL="365035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22396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129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72289" y="-674688"/>
            <a:ext cx="2290762" cy="677068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0" y="-674688"/>
            <a:ext cx="6719888" cy="67706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0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5"/>
          <p:cNvCxnSpPr>
            <a:cxnSpLocks noChangeShapeType="1"/>
          </p:cNvCxnSpPr>
          <p:nvPr userDrawn="1"/>
        </p:nvCxnSpPr>
        <p:spPr bwMode="auto">
          <a:xfrm>
            <a:off x="0" y="1011238"/>
            <a:ext cx="9906000" cy="1587"/>
          </a:xfrm>
          <a:prstGeom prst="line">
            <a:avLst/>
          </a:prstGeom>
          <a:noFill/>
          <a:ln w="50800" cmpd="thickThin" algn="ctr">
            <a:solidFill>
              <a:srgbClr val="517FB7"/>
            </a:solidFill>
            <a:round/>
            <a:headEnd/>
            <a:tailEnd/>
          </a:ln>
        </p:spPr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2640" y="-22859"/>
            <a:ext cx="7833360" cy="5105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  <a:cs typeface="Tahoma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9224" y="1163638"/>
            <a:ext cx="9528175" cy="5473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+mn-lt"/>
                <a:cs typeface="Tahoma" pitchFamily="34" charset="0"/>
              </a:defRPr>
            </a:lvl1pPr>
            <a:lvl2pPr marL="715963" indent="-258763">
              <a:defRPr sz="22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>
              <a:defRPr sz="2000" i="1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>
              <a:defRPr sz="1600">
                <a:solidFill>
                  <a:schemeClr val="accent1">
                    <a:lumMod val="75000"/>
                  </a:schemeClr>
                </a:solidFill>
                <a:latin typeface="+mn-lt"/>
                <a:cs typeface="Tahoma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1"/>
          </p:nvPr>
        </p:nvSpPr>
        <p:spPr>
          <a:xfrm>
            <a:off x="0" y="470218"/>
            <a:ext cx="9906000" cy="56007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2400">
                <a:latin typeface="+mn-lt"/>
                <a:cs typeface="Tahoma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3DEA-7C89-4878-9703-0E7E4B1AA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8987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0" y="-674686"/>
            <a:ext cx="8420100" cy="114300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33850" cy="1981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5029200" y="1981200"/>
            <a:ext cx="4133850" cy="1981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33850" cy="1981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29200" y="4114800"/>
            <a:ext cx="4133850" cy="1981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7435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0" y="-674688"/>
            <a:ext cx="9163050" cy="67706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706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3362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34"/>
            <a:ext cx="84201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27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5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91307" tIns="45654" rIns="91307" bIns="45654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B4C71EC6-210F-42DE-9C53-41977AD35B3D}" type="datetimeFigureOut">
              <a:rPr lang="ru-RU" sz="1600" kern="1200">
                <a:solidFill>
                  <a:srgbClr val="000080"/>
                </a:solidFill>
                <a:latin typeface="Times New Roman" pitchFamily="18" charset="0"/>
                <a:ea typeface="+mn-ea"/>
                <a:cs typeface="Arial" charset="0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14.06.2018</a:t>
            </a:fld>
            <a:endParaRPr lang="ru-RU" sz="1600" kern="1200">
              <a:solidFill>
                <a:srgbClr val="00008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91307" tIns="45654" rIns="91307" bIns="45654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ru-RU" sz="1600" kern="1200">
              <a:solidFill>
                <a:srgbClr val="00008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91307" tIns="45654" rIns="91307" bIns="45654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B19B0651-EE4F-4900-A07F-96A6BFA9D0F0}" type="slidenum">
              <a:rPr lang="ru-RU" sz="1600" kern="1200">
                <a:solidFill>
                  <a:srgbClr val="000080"/>
                </a:solidFill>
                <a:latin typeface="Times New Roman" pitchFamily="18" charset="0"/>
                <a:ea typeface="+mn-ea"/>
                <a:cs typeface="Arial" charset="0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sz="1600" kern="1200">
              <a:solidFill>
                <a:srgbClr val="00008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259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9060" y="101600"/>
            <a:ext cx="970788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4227" y="2942602"/>
            <a:ext cx="7743592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03706" y="2944634"/>
            <a:ext cx="1289544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55440" y="3136658"/>
            <a:ext cx="986076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2607" y="3055622"/>
            <a:ext cx="7526832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5728" y="4625268"/>
            <a:ext cx="8255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E5092EB-1A14-4EDD-8DDA-4FBF7632791E}" type="slidenum">
              <a:rPr lang="ru-RU" altLang="ru-R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6974" y="4559277"/>
            <a:ext cx="7318097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3885" y="3139440"/>
            <a:ext cx="7324274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6372" y="4648200"/>
            <a:ext cx="70993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5097" y="3227034"/>
            <a:ext cx="718185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6/14/2018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34C19-87CB-4610-9DE2-F398D67CC987}" type="slidenum">
              <a:rPr lang="ru-RU" altLang="ru-RU" smtClean="0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9060" y="101600"/>
            <a:ext cx="970788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9641" y="2946400"/>
            <a:ext cx="8953923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4961" y="3048000"/>
            <a:ext cx="8703283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E5092EB-1A14-4EDD-8DDA-4FBF7632791E}" type="slidenum">
              <a:rPr lang="ru-RU" altLang="ru-R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827" y="3200400"/>
            <a:ext cx="833755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1787" y="4541521"/>
            <a:ext cx="846963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7827" y="4607511"/>
            <a:ext cx="833755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32070" y="3124200"/>
            <a:ext cx="8469066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39" y="408373"/>
            <a:ext cx="8949061" cy="103942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639" y="1719071"/>
            <a:ext cx="437515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719071"/>
            <a:ext cx="437515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/>
              <a:pPr/>
              <a:t>6/14/2018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E5092EB-1A14-4EDD-8DDA-4FBF7632791E}" type="slidenum">
              <a:rPr lang="ru-RU" altLang="ru-R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39" y="408373"/>
            <a:ext cx="8949061" cy="1039427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1639" y="1722438"/>
            <a:ext cx="437687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39" y="2438400"/>
            <a:ext cx="4376870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722438"/>
            <a:ext cx="437859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438400"/>
            <a:ext cx="4378590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/>
              <a:pPr/>
              <a:t>6/14/2018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E5092EB-1A14-4EDD-8DDA-4FBF7632791E}" type="slidenum">
              <a:rPr lang="ru-RU" altLang="ru-R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/>
              <a:pPr/>
              <a:t>6/14/2018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E5092EB-1A14-4EDD-8DDA-4FBF7632791E}" type="slidenum">
              <a:rPr lang="ru-RU" altLang="ru-R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5"/>
          <p:cNvCxnSpPr>
            <a:cxnSpLocks noChangeShapeType="1"/>
          </p:cNvCxnSpPr>
          <p:nvPr userDrawn="1"/>
        </p:nvCxnSpPr>
        <p:spPr bwMode="auto">
          <a:xfrm>
            <a:off x="0" y="1011238"/>
            <a:ext cx="9906000" cy="1587"/>
          </a:xfrm>
          <a:prstGeom prst="line">
            <a:avLst/>
          </a:prstGeom>
          <a:noFill/>
          <a:ln w="50800" cmpd="thickThin" algn="ctr">
            <a:solidFill>
              <a:srgbClr val="517FB7"/>
            </a:solidFill>
            <a:round/>
            <a:headEnd/>
            <a:tailEnd/>
          </a:ln>
        </p:spPr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2640" y="-22859"/>
            <a:ext cx="7833360" cy="5105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  <a:cs typeface="Tahoma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9224" y="1163638"/>
            <a:ext cx="9528175" cy="5473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+mn-lt"/>
                <a:cs typeface="Tahoma" pitchFamily="34" charset="0"/>
              </a:defRPr>
            </a:lvl1pPr>
            <a:lvl2pPr marL="715963" indent="-258763">
              <a:defRPr sz="22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>
              <a:defRPr sz="2000" i="1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>
              <a:defRPr sz="1600">
                <a:solidFill>
                  <a:schemeClr val="accent1">
                    <a:lumMod val="75000"/>
                  </a:schemeClr>
                </a:solidFill>
                <a:latin typeface="+mn-lt"/>
                <a:cs typeface="Tahoma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1"/>
          </p:nvPr>
        </p:nvSpPr>
        <p:spPr>
          <a:xfrm>
            <a:off x="0" y="470218"/>
            <a:ext cx="9906000" cy="56007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2400">
                <a:latin typeface="+mn-lt"/>
                <a:cs typeface="Tahoma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3DEA-7C89-4878-9703-0E7E4B1AA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66485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9060" y="101600"/>
            <a:ext cx="970788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/>
              <a:pPr/>
              <a:t>6/14/2018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33CE-C444-439B-9096-954E473B0B69}" type="slidenum">
              <a:rPr lang="ru-RU" altLang="ru-RU" smtClean="0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9060" y="101600"/>
            <a:ext cx="970788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0050" y="685800"/>
            <a:ext cx="4953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/>
              <a:pPr/>
              <a:t>6/14/2018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E5092EB-1A14-4EDD-8DDA-4FBF7632791E}" type="slidenum">
              <a:rPr lang="ru-RU" altLang="ru-R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6703" y="1505712"/>
            <a:ext cx="2942947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3081" y="1642472"/>
            <a:ext cx="2690192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083" y="2971800"/>
            <a:ext cx="2490187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83" y="1734312"/>
            <a:ext cx="2490187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9060" y="101600"/>
            <a:ext cx="970788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42950" y="621437"/>
            <a:ext cx="84201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/>
              <a:pPr/>
              <a:t>6/14/2018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E5092EB-1A14-4EDD-8DDA-4FBF7632791E}" type="slidenum">
              <a:rPr lang="ru-RU" altLang="ru-R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2950" y="4953000"/>
            <a:ext cx="84201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5500" y="5029200"/>
            <a:ext cx="8234162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0600" y="5638800"/>
            <a:ext cx="793922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6055" y="5074920"/>
            <a:ext cx="8608314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5980" y="5656557"/>
            <a:ext cx="7848464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105401"/>
            <a:ext cx="793922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/>
              <a:pPr/>
              <a:t>6/14/2018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E5092EB-1A14-4EDD-8DDA-4FBF7632791E}" type="slidenum">
              <a:rPr lang="ru-RU" altLang="ru-R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433511" y="228600"/>
            <a:ext cx="201422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34828" y="351410"/>
            <a:ext cx="1811588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35959" y="395428"/>
            <a:ext cx="1609325" cy="578898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381000"/>
            <a:ext cx="6686550" cy="57912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E5092EB-1A14-4EDD-8DDA-4FBF7632791E}" type="slidenum">
              <a:rPr lang="ru-RU" altLang="ru-R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43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cs typeface="Arial" pitchFamily="34" charset="0"/>
              </a:defRPr>
            </a:lvl1pPr>
          </a:lstStyle>
          <a:p>
            <a:pPr>
              <a:defRPr/>
            </a:pPr>
            <a:fld id="{FD5890D5-7CC5-400B-A732-04DD788D9CD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66984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7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cs typeface="Arial" pitchFamily="34" charset="0"/>
              </a:defRPr>
            </a:lvl1pPr>
          </a:lstStyle>
          <a:p>
            <a:pPr>
              <a:defRPr/>
            </a:pPr>
            <a:fld id="{E78224A2-E01A-4A10-B500-65DF0E93304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7585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06" y="4406914"/>
            <a:ext cx="84201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cs typeface="Arial" pitchFamily="34" charset="0"/>
              </a:defRPr>
            </a:lvl1pPr>
          </a:lstStyle>
          <a:p>
            <a:pPr>
              <a:defRPr/>
            </a:pPr>
            <a:fld id="{23DE01B3-DE82-441A-9BE9-4DB1C3EE5BE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6674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7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cs typeface="Arial" pitchFamily="34" charset="0"/>
              </a:defRPr>
            </a:lvl1pPr>
          </a:lstStyle>
          <a:p>
            <a:pPr>
              <a:defRPr/>
            </a:pPr>
            <a:fld id="{7AF32BBA-5E8F-4947-B586-47C01F45EE9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5119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7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6"/>
            <a:ext cx="4376870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118" y="1535116"/>
            <a:ext cx="4378590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032118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cs typeface="Arial" pitchFamily="34" charset="0"/>
              </a:defRPr>
            </a:lvl1pPr>
          </a:lstStyle>
          <a:p>
            <a:pPr>
              <a:defRPr/>
            </a:pPr>
            <a:fld id="{B47A68F1-83B3-4633-9CB7-B40CB2296BA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3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AA3DDF-53B3-42B1-AD4E-D989404CFE8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7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cs typeface="Arial" pitchFamily="34" charset="0"/>
              </a:defRPr>
            </a:lvl1pPr>
          </a:lstStyle>
          <a:p>
            <a:pPr>
              <a:defRPr/>
            </a:pPr>
            <a:fld id="{B9C9CB6E-8E98-4025-8155-C7AC1169E13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5207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cs typeface="Arial" pitchFamily="34" charset="0"/>
              </a:defRPr>
            </a:lvl1pPr>
          </a:lstStyle>
          <a:p>
            <a:pPr>
              <a:defRPr/>
            </a:pPr>
            <a:fld id="{8F7ACED8-28F8-49F7-97CA-95B65FF8813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9011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4" y="273053"/>
            <a:ext cx="3259006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72972" y="273066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4" y="1435104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cs typeface="Arial" pitchFamily="34" charset="0"/>
              </a:defRPr>
            </a:lvl1pPr>
          </a:lstStyle>
          <a:p>
            <a:pPr>
              <a:defRPr/>
            </a:pPr>
            <a:fld id="{66A4FCF7-4BC0-45F5-AB7E-1D829A2B28E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3535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645" y="4800603"/>
            <a:ext cx="59436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645" y="5367342"/>
            <a:ext cx="5943600" cy="804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cs typeface="Arial" pitchFamily="34" charset="0"/>
              </a:defRPr>
            </a:lvl1pPr>
          </a:lstStyle>
          <a:p>
            <a:pPr>
              <a:defRPr/>
            </a:pPr>
            <a:fld id="{B6EA7891-DC88-4EEC-876F-CABAEAC9440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5897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7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cs typeface="Arial" pitchFamily="34" charset="0"/>
              </a:defRPr>
            </a:lvl1pPr>
          </a:lstStyle>
          <a:p>
            <a:pPr>
              <a:defRPr/>
            </a:pPr>
            <a:fld id="{B534A68F-43C4-4EA0-A127-034689F00E7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7359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52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274652"/>
            <a:ext cx="65214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cs typeface="Arial" pitchFamily="34" charset="0"/>
              </a:defRPr>
            </a:lvl1pPr>
          </a:lstStyle>
          <a:p>
            <a:pPr>
              <a:defRPr/>
            </a:pPr>
            <a:fld id="{C18DAA09-D985-4623-A33B-EAD3DD1BE67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655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5"/>
          <p:cNvSpPr>
            <a:spLocks noGrp="1"/>
          </p:cNvSpPr>
          <p:nvPr>
            <p:ph type="sldNum" sz="quarter" idx="10"/>
          </p:nvPr>
        </p:nvSpPr>
        <p:spPr>
          <a:xfrm>
            <a:off x="9243886" y="6381754"/>
            <a:ext cx="545173" cy="339725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6619CDD3-B20C-47EC-AE15-0099C24FC3A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2461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5"/>
          <p:cNvSpPr>
            <a:spLocks noGrp="1"/>
          </p:cNvSpPr>
          <p:nvPr>
            <p:ph type="sldNum" sz="quarter" idx="10"/>
          </p:nvPr>
        </p:nvSpPr>
        <p:spPr>
          <a:xfrm>
            <a:off x="9243890" y="6381762"/>
            <a:ext cx="545173" cy="3397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BDE54C-3898-439A-9FFF-1CAF4638395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28253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53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578E2-56F5-4061-89EF-D996D346FE4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96009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31B1A-E711-41EC-9E30-C8C277ACFEF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822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95300" y="1600202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8FB40-D92F-4602-8B98-7111119514F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28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7EBC6-A4DF-4D85-9B0E-BA85478F0F8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86074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29199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FF05A-5896-44EF-A3CF-0D6A671A6F9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42852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391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391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3512FF-8CD4-4940-B34D-E6E66FF000B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41687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FDA99-9C2C-492F-8226-1BBDF719440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89687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4D8A7-D533-4401-AC0F-9600533826C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69579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8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3499" y="273078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8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9F4CC8-EA1C-4E7C-A55B-59CC945922F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73942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 dirty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5B08E8-E715-4CE1-BB44-D7D00DDEBC8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513672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353353-AA46-4A7B-A00E-69DF1E0DD89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179287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66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8" y="274666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42D052-4F09-4244-95A8-863E747712C6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87173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95303" y="1600200"/>
            <a:ext cx="4381501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5029199" y="1600200"/>
            <a:ext cx="4381501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95303" y="3938616"/>
            <a:ext cx="4381501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29199" y="3938616"/>
            <a:ext cx="4381501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B0A9D-120E-4C5D-AA85-4B431E7C147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6737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02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4CF6A-DDAF-4EF6-866D-B6A684B0F63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95300" y="274666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37A83E-BF32-4F20-9961-C752A984C11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8758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29199" y="1600202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BFEC36-ABF1-4B79-985D-47F86A9C45C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377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377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8FD9D-2FDA-4BBE-B0C0-D6F59ACC24E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3.wmf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0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7.jpe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исунок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906000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177139" y="188914"/>
            <a:ext cx="9443376" cy="6480175"/>
          </a:xfrm>
          <a:prstGeom prst="rect">
            <a:avLst/>
          </a:prstGeom>
          <a:solidFill>
            <a:schemeClr val="bg1">
              <a:alpha val="14902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28672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21019" y="6589713"/>
            <a:ext cx="428229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E5092EB-1A14-4EDD-8DDA-4FBF7632791E}" type="slidenum">
              <a:rPr lang="ru-RU" altLang="ru-RU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29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41" r:id="rId3"/>
    <p:sldLayoutId id="2147483742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подклад 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2"/>
            <a:ext cx="9906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5" descr="ГОЛОВА  и ПИРАМИДА"/>
          <p:cNvPicPr>
            <a:picLocks noChangeAspect="1" noChangeArrowheads="1"/>
          </p:cNvPicPr>
          <p:nvPr/>
        </p:nvPicPr>
        <p:blipFill>
          <a:blip r:embed="rId15">
            <a:lum bright="30000" contrast="-44000"/>
          </a:blip>
          <a:srcRect b="20453"/>
          <a:stretch>
            <a:fillRect/>
          </a:stretch>
        </p:blipFill>
        <p:spPr bwMode="auto">
          <a:xfrm>
            <a:off x="9045576" y="38100"/>
            <a:ext cx="733425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17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1988" y="6545263"/>
            <a:ext cx="2873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 b="1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476B3B8A-167F-40B7-B1BA-18FED2299C3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Рисунок1"/>
          <p:cNvPicPr>
            <a:picLocks noChangeAspect="1" noChangeArrowheads="1"/>
          </p:cNvPicPr>
          <p:nvPr/>
        </p:nvPicPr>
        <p:blipFill>
          <a:blip r:embed="rId4">
            <a:lum bright="68000" contrast="-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906000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099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21019" y="6589713"/>
            <a:ext cx="428229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5783B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A8D34B0-E003-4B6E-ACAA-566315481AB9}" type="slidenum">
              <a:rPr lang="ru-RU" alt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2462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381750"/>
            <a:ext cx="9906000" cy="47625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prstShdw prst="shdw17" dist="17961" dir="2700000">
              <a:srgbClr val="001F3D"/>
            </a:prstShdw>
          </a:effectLst>
          <a:extLst/>
        </p:spPr>
        <p:txBody>
          <a:bodyPr wrap="none" lIns="91257" tIns="45627" rIns="91257" bIns="45627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600" kern="1200">
              <a:solidFill>
                <a:srgbClr val="00008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96863" y="246063"/>
            <a:ext cx="84201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598" tIns="47797" rIns="95598" bIns="4779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981200"/>
            <a:ext cx="84201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598" tIns="47797" rIns="95598" bIns="477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1" name="Line 9"/>
          <p:cNvSpPr>
            <a:spLocks noChangeShapeType="1"/>
          </p:cNvSpPr>
          <p:nvPr/>
        </p:nvSpPr>
        <p:spPr bwMode="auto">
          <a:xfrm>
            <a:off x="-12700" y="574675"/>
            <a:ext cx="99187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257" tIns="45627" rIns="91257" bIns="45627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ru-RU" sz="1600" kern="1200">
              <a:solidFill>
                <a:srgbClr val="00008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pic>
        <p:nvPicPr>
          <p:cNvPr id="1034" name="Picture 4" descr="Солвер прозр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38" y="6484142"/>
            <a:ext cx="1516062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7" name="Номер слайда 1"/>
          <p:cNvSpPr txBox="1">
            <a:spLocks/>
          </p:cNvSpPr>
          <p:nvPr/>
        </p:nvSpPr>
        <p:spPr bwMode="auto">
          <a:xfrm>
            <a:off x="9131041" y="6484144"/>
            <a:ext cx="634091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57" tIns="45627" rIns="91257" bIns="45627"/>
          <a:lstStyle>
            <a:lvl1pPr>
              <a:defRPr sz="1600">
                <a:solidFill>
                  <a:srgbClr val="000080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rgbClr val="000080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rgbClr val="000080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rgbClr val="000080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rgbClr val="000080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80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80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80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80"/>
                </a:solidFill>
                <a:latin typeface="Times New Roman" pitchFamily="18" charset="0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478137C-1190-4BBA-8D29-52FE968D505D}" type="slidenum">
              <a:rPr lang="ru-RU" sz="1400" b="1" kern="1200" smtClean="0">
                <a:ln>
                  <a:solidFill>
                    <a:srgbClr val="FF3300"/>
                  </a:solidFill>
                </a:ln>
                <a:solidFill>
                  <a:prstClr val="white"/>
                </a:solidFill>
                <a:latin typeface="Arial Black" pitchFamily="34" charset="0"/>
                <a:ea typeface="+mn-ea"/>
                <a:cs typeface="Arial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sz="1400" b="1" kern="1200" dirty="0" smtClean="0">
              <a:ln>
                <a:solidFill>
                  <a:srgbClr val="FF3300"/>
                </a:solidFill>
              </a:ln>
              <a:solidFill>
                <a:prstClr val="white"/>
              </a:solidFill>
              <a:latin typeface="Arial Black" pitchFamily="34" charset="0"/>
              <a:ea typeface="+mn-ea"/>
              <a:cs typeface="Arial" charset="0"/>
            </a:endParaRPr>
          </a:p>
        </p:txBody>
      </p:sp>
      <p:pic>
        <p:nvPicPr>
          <p:cNvPr id="1153" name="Picture 129" descr="http://www.uvz.ru/i/bg-header.png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t="9969" r="34896" b="32516"/>
          <a:stretch/>
        </p:blipFill>
        <p:spPr bwMode="auto">
          <a:xfrm>
            <a:off x="-12700" y="3175"/>
            <a:ext cx="37846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-12700" y="6381750"/>
            <a:ext cx="99187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257" tIns="45627" rIns="91257" bIns="45627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ru-RU" sz="1600" kern="1200">
              <a:solidFill>
                <a:srgbClr val="00008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062398" y="6450600"/>
            <a:ext cx="3879219" cy="338366"/>
          </a:xfrm>
          <a:prstGeom prst="rect">
            <a:avLst/>
          </a:prstGeom>
          <a:noFill/>
        </p:spPr>
        <p:txBody>
          <a:bodyPr wrap="none" lIns="91257" tIns="45627" rIns="91257" bIns="45627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ru-RU" sz="1600" b="1" kern="1200" dirty="0">
                <a:ln>
                  <a:solidFill>
                    <a:srgbClr val="FF3300"/>
                  </a:solidFill>
                </a:ln>
                <a:solidFill>
                  <a:prstClr val="white"/>
                </a:solidFill>
                <a:latin typeface="Arial Black" pitchFamily="34" charset="0"/>
                <a:ea typeface="+mn-ea"/>
                <a:cs typeface="Arial" charset="0"/>
              </a:rPr>
              <a:t>Проект модернизации цеха 120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</p:sldLayoutIdLst>
  <p:timing>
    <p:tnLst>
      <p:par>
        <p:cTn id="1" dur="indefinite" restart="never" nodeType="tmRoot"/>
      </p:par>
    </p:tnLst>
  </p:timing>
  <p:txStyles>
    <p:titleStyle>
      <a:lvl1pPr algn="r" defTabSz="955368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+mj-lt"/>
          <a:ea typeface="+mj-ea"/>
          <a:cs typeface="+mj-cs"/>
        </a:defRPr>
      </a:lvl1pPr>
      <a:lvl2pPr algn="r" defTabSz="955368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2pPr>
      <a:lvl3pPr algn="r" defTabSz="955368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3pPr>
      <a:lvl4pPr algn="r" defTabSz="955368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4pPr>
      <a:lvl5pPr algn="r" defTabSz="955368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5pPr>
      <a:lvl6pPr marL="456292" algn="r" defTabSz="955368" rtl="0" fontAlgn="base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6pPr>
      <a:lvl7pPr marL="912586" algn="r" defTabSz="955368" rtl="0" fontAlgn="base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7pPr>
      <a:lvl8pPr marL="1368883" algn="r" defTabSz="955368" rtl="0" fontAlgn="base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8pPr>
      <a:lvl9pPr marL="1825174" algn="r" defTabSz="955368" rtl="0" fontAlgn="base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9pPr>
    </p:titleStyle>
    <p:bodyStyle>
      <a:lvl1pPr marL="358062" indent="-358062" algn="l" defTabSz="955368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rgbClr val="000066"/>
          </a:solidFill>
          <a:latin typeface="+mn-lt"/>
          <a:ea typeface="+mn-ea"/>
          <a:cs typeface="+mn-cs"/>
        </a:defRPr>
      </a:lvl1pPr>
      <a:lvl2pPr marL="776334" indent="-299444" algn="l" defTabSz="955368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rgbClr val="000066"/>
          </a:solidFill>
          <a:latin typeface="+mn-lt"/>
        </a:defRPr>
      </a:lvl2pPr>
      <a:lvl3pPr marL="1194601" indent="-239238" algn="l" defTabSz="955368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000066"/>
          </a:solidFill>
          <a:latin typeface="+mn-lt"/>
        </a:defRPr>
      </a:lvl3pPr>
      <a:lvl4pPr marL="1673076" indent="-239238" algn="l" defTabSz="955368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rgbClr val="000066"/>
          </a:solidFill>
          <a:latin typeface="+mn-lt"/>
        </a:defRPr>
      </a:lvl4pPr>
      <a:lvl5pPr marL="2151551" indent="-239238" algn="l" defTabSz="955368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rgbClr val="000066"/>
          </a:solidFill>
          <a:latin typeface="+mn-lt"/>
        </a:defRPr>
      </a:lvl5pPr>
      <a:lvl6pPr marL="2607846" indent="-239238" algn="l" defTabSz="955368" rtl="0" fontAlgn="base">
        <a:spcBef>
          <a:spcPct val="20000"/>
        </a:spcBef>
        <a:spcAft>
          <a:spcPct val="0"/>
        </a:spcAft>
        <a:buChar char="»"/>
        <a:defRPr sz="2000" b="1">
          <a:solidFill>
            <a:srgbClr val="000066"/>
          </a:solidFill>
          <a:latin typeface="+mn-lt"/>
        </a:defRPr>
      </a:lvl6pPr>
      <a:lvl7pPr marL="3064142" indent="-239238" algn="l" defTabSz="955368" rtl="0" fontAlgn="base">
        <a:spcBef>
          <a:spcPct val="20000"/>
        </a:spcBef>
        <a:spcAft>
          <a:spcPct val="0"/>
        </a:spcAft>
        <a:buChar char="»"/>
        <a:defRPr sz="2000" b="1">
          <a:solidFill>
            <a:srgbClr val="000066"/>
          </a:solidFill>
          <a:latin typeface="+mn-lt"/>
        </a:defRPr>
      </a:lvl7pPr>
      <a:lvl8pPr marL="3520434" indent="-239238" algn="l" defTabSz="955368" rtl="0" fontAlgn="base">
        <a:spcBef>
          <a:spcPct val="20000"/>
        </a:spcBef>
        <a:spcAft>
          <a:spcPct val="0"/>
        </a:spcAft>
        <a:buChar char="»"/>
        <a:defRPr sz="2000" b="1">
          <a:solidFill>
            <a:srgbClr val="000066"/>
          </a:solidFill>
          <a:latin typeface="+mn-lt"/>
        </a:defRPr>
      </a:lvl8pPr>
      <a:lvl9pPr marL="3976728" indent="-239238" algn="l" defTabSz="955368" rtl="0" fontAlgn="base">
        <a:spcBef>
          <a:spcPct val="20000"/>
        </a:spcBef>
        <a:spcAft>
          <a:spcPct val="0"/>
        </a:spcAft>
        <a:buChar char="»"/>
        <a:defRPr sz="2000" b="1">
          <a:solidFill>
            <a:srgbClr val="000066"/>
          </a:solidFill>
          <a:latin typeface="+mn-lt"/>
        </a:defRPr>
      </a:lvl9pPr>
    </p:bodyStyle>
    <p:otherStyle>
      <a:defPPr>
        <a:defRPr lang="ru-RU"/>
      </a:defPPr>
      <a:lvl1pPr marL="0" algn="l" defTabSz="9125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292" algn="l" defTabSz="9125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586" algn="l" defTabSz="9125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883" algn="l" defTabSz="9125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174" algn="l" defTabSz="9125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470" algn="l" defTabSz="9125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7764" algn="l" defTabSz="9125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055" algn="l" defTabSz="9125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0350" algn="l" defTabSz="9125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9060" y="101600"/>
            <a:ext cx="970788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752601"/>
            <a:ext cx="89154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8B99C93-F56F-46AB-9EB8-53614A95B15F}" type="datetime1">
              <a:rPr lang="en-US" smtClean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E5092EB-1A14-4EDD-8DDA-4FBF7632791E}" type="slidenum">
              <a:rPr lang="ru-RU" altLang="ru-R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180" y="278166"/>
            <a:ext cx="931164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3935" y="372862"/>
            <a:ext cx="9078897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1639" y="408373"/>
            <a:ext cx="8949061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 rot="5400000">
            <a:off x="4812905" y="1769272"/>
            <a:ext cx="207964" cy="9864726"/>
          </a:xfrm>
          <a:prstGeom prst="rect">
            <a:avLst/>
          </a:prstGeom>
          <a:solidFill>
            <a:srgbClr val="D3EAFD">
              <a:alpha val="59999"/>
            </a:srgbClr>
          </a:solidFill>
          <a:ln>
            <a:noFill/>
          </a:ln>
          <a:effectLst>
            <a:outerShdw dist="63500" dir="3187806" algn="ctr" rotWithShape="0">
              <a:srgbClr val="274C9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ru-RU" altLang="ru-RU" sz="800" b="1" smtClean="0">
              <a:solidFill>
                <a:srgbClr val="00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5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79" y="-26987"/>
            <a:ext cx="9936957" cy="50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Солвер прозр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4" y="84140"/>
            <a:ext cx="1614884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366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1728" y="6400803"/>
            <a:ext cx="287206" cy="196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>
                <a:solidFill>
                  <a:srgbClr val="2A5CAC"/>
                </a:solidFill>
                <a:effectLst/>
                <a:latin typeface="Arial"/>
                <a:cs typeface="Arial"/>
              </a:defRPr>
            </a:lvl1pPr>
          </a:lstStyle>
          <a:p>
            <a:pPr>
              <a:defRPr/>
            </a:pPr>
            <a:fld id="{1C070B77-B9CB-4385-9092-E9F112D7AF4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pic>
        <p:nvPicPr>
          <p:cNvPr id="3078" name="Picture 6" descr="Рисунок1"/>
          <p:cNvPicPr>
            <a:picLocks noChangeAspect="1" noChangeArrowheads="1"/>
          </p:cNvPicPr>
          <p:nvPr/>
        </p:nvPicPr>
        <p:blipFill>
          <a:blip r:embed="rId17">
            <a:lum bright="68000" contrast="-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2"/>
            <a:ext cx="9906000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3"/>
          <p:cNvPicPr>
            <a:picLocks noChangeAspect="1" noChangeArrowheads="1"/>
          </p:cNvPicPr>
          <p:nvPr/>
        </p:nvPicPr>
        <p:blipFill>
          <a:blip r:embed="rId15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79" y="-26987"/>
            <a:ext cx="9936957" cy="50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4" descr="Солвер прозр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4" y="84140"/>
            <a:ext cx="1614884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794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 rot="5400000">
            <a:off x="4811712" y="1747838"/>
            <a:ext cx="207963" cy="9907588"/>
          </a:xfrm>
          <a:prstGeom prst="rect">
            <a:avLst/>
          </a:prstGeom>
          <a:solidFill>
            <a:srgbClr val="D3EAFD">
              <a:alpha val="59999"/>
            </a:srgbClr>
          </a:solidFill>
          <a:ln>
            <a:noFill/>
          </a:ln>
          <a:effectLst>
            <a:outerShdw dist="63500" dir="3187806" algn="ctr" rotWithShape="0">
              <a:srgbClr val="274C9D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ru-RU" altLang="ru-RU" b="1" dirty="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5">
            <a:lum bright="-1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875" y="-26988"/>
            <a:ext cx="99377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2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37700" y="6386513"/>
            <a:ext cx="2873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>
              <a:defRPr b="1">
                <a:solidFill>
                  <a:srgbClr val="2A5CAC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53ED1201-D52F-4CD1-8805-F613C9F24A38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587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6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8.png"/><Relationship Id="rId21" Type="http://schemas.openxmlformats.org/officeDocument/2006/relationships/image" Target="../media/image33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image" Target="../media/image17.jpe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24" Type="http://schemas.openxmlformats.org/officeDocument/2006/relationships/image" Target="../media/image36.png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39.png"/><Relationship Id="rId10" Type="http://schemas.openxmlformats.org/officeDocument/2006/relationships/image" Target="../media/image23.png"/><Relationship Id="rId19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Relationship Id="rId14" Type="http://schemas.openxmlformats.org/officeDocument/2006/relationships/image" Target="../media/image15.png"/><Relationship Id="rId22" Type="http://schemas.openxmlformats.org/officeDocument/2006/relationships/image" Target="../media/image34.png"/><Relationship Id="rId27" Type="http://schemas.openxmlformats.org/officeDocument/2006/relationships/image" Target="../media/image13.png"/><Relationship Id="rId30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A7122E-24EA-4AD3-B012-5C4BAC29CB3B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  <p:pic>
        <p:nvPicPr>
          <p:cNvPr id="3" name="Picture 12" descr="1-слайд-копи-2010-4"/>
          <p:cNvPicPr>
            <a:picLocks noChangeAspect="1" noChangeArrowheads="1"/>
          </p:cNvPicPr>
          <p:nvPr/>
        </p:nvPicPr>
        <p:blipFill>
          <a:blip r:embed="rId2">
            <a:lum bright="-14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25" y="-38894"/>
            <a:ext cx="9928225" cy="693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1050601" y="1772815"/>
            <a:ext cx="7304884" cy="175432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Реализуемый Проект внедрения </a:t>
            </a:r>
            <a:endParaRPr lang="ru-RU" sz="3600" dirty="0" smtClean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ru-RU" sz="36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НПО «</a:t>
            </a:r>
            <a:r>
              <a:rPr lang="ru-RU" sz="360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Энергомаш</a:t>
            </a:r>
            <a:r>
              <a:rPr lang="ru-RU" sz="36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» </a:t>
            </a:r>
            <a:r>
              <a:rPr lang="ru-RU" sz="36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(115 цех)</a:t>
            </a:r>
          </a:p>
          <a:p>
            <a:pPr algn="ctr"/>
            <a:endParaRPr lang="ru-RU" sz="360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11744" y="908720"/>
            <a:ext cx="117611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3.1.4</a:t>
            </a:r>
            <a:endParaRPr lang="ru-RU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6" name="Picture 14" descr="Солвер проз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31763"/>
            <a:ext cx="19208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101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Номер слайда 1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BE5E481B-C04F-46E8-A9F9-7527B4CFF56B}" type="slidenum">
              <a:rPr lang="ru-RU" smtClean="0">
                <a:solidFill>
                  <a:srgbClr val="2A5CAC"/>
                </a:solidFill>
              </a:rPr>
              <a:pPr eaLnBrk="1" hangingPunct="1">
                <a:defRPr/>
              </a:pPr>
              <a:t>2</a:t>
            </a:fld>
            <a:endParaRPr lang="ru-RU" dirty="0" smtClean="0">
              <a:solidFill>
                <a:srgbClr val="2A5CAC"/>
              </a:solidFill>
            </a:endParaRPr>
          </a:p>
        </p:txBody>
      </p:sp>
      <p:sp>
        <p:nvSpPr>
          <p:cNvPr id="19459" name="Rectangle 2"/>
          <p:cNvSpPr>
            <a:spLocks noChangeArrowheads="1"/>
          </p:cNvSpPr>
          <p:nvPr/>
        </p:nvSpPr>
        <p:spPr bwMode="auto">
          <a:xfrm>
            <a:off x="1588" y="476250"/>
            <a:ext cx="1857375" cy="61214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848544" y="745607"/>
            <a:ext cx="8891587" cy="739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indent="361950" algn="just">
              <a:lnSpc>
                <a:spcPct val="150000"/>
              </a:lnSpc>
            </a:pPr>
            <a:r>
              <a:rPr lang="ru-RU" altLang="ru-RU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Целью </a:t>
            </a:r>
            <a:r>
              <a:rPr lang="ru-RU" altLang="ru-RU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Проекта </a:t>
            </a:r>
            <a:r>
              <a:rPr lang="ru-RU" altLang="ru-RU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является</a:t>
            </a:r>
            <a:r>
              <a:rPr lang="ru-RU" altLang="ru-RU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altLang="ru-RU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осуществление </a:t>
            </a:r>
            <a:r>
              <a:rPr lang="ru-RU" altLang="ru-RU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перехода к новым технологиям с созданием нормативной базы новых производственных процессов и системы документов информационно их </a:t>
            </a:r>
            <a:r>
              <a:rPr lang="ru-RU" altLang="ru-RU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поддерживающих</a:t>
            </a:r>
            <a:r>
              <a:rPr lang="ru-RU" altLang="ru-RU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altLang="ru-RU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461" name="Rectangle 1029"/>
          <p:cNvSpPr>
            <a:spLocks noChangeArrowheads="1"/>
          </p:cNvSpPr>
          <p:nvPr/>
        </p:nvSpPr>
        <p:spPr bwMode="auto">
          <a:xfrm>
            <a:off x="1588" y="96838"/>
            <a:ext cx="9904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14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Цель и Задачи проекта</a:t>
            </a:r>
            <a:endParaRPr lang="ru-RU" altLang="ru-RU" sz="14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58838" y="2037211"/>
            <a:ext cx="8891587" cy="153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indent="361950" algn="just">
              <a:lnSpc>
                <a:spcPct val="150000"/>
              </a:lnSpc>
              <a:defRPr/>
            </a:pPr>
            <a:r>
              <a:rPr lang="ru-RU" sz="1400" b="1" dirty="0">
                <a:solidFill>
                  <a:srgbClr val="FF0000"/>
                </a:solidFill>
                <a:latin typeface="Arial" pitchFamily="34" charset="0"/>
                <a:cs typeface="Arial" charset="0"/>
              </a:rPr>
              <a:t>Задачи </a:t>
            </a:r>
            <a:r>
              <a:rPr lang="ru-RU" sz="1400" b="1" dirty="0" smtClean="0">
                <a:solidFill>
                  <a:srgbClr val="FF0000"/>
                </a:solidFill>
                <a:latin typeface="Arial" pitchFamily="34" charset="0"/>
                <a:cs typeface="Arial" charset="0"/>
              </a:rPr>
              <a:t>Проекта</a:t>
            </a:r>
          </a:p>
          <a:p>
            <a:pPr algn="just">
              <a:lnSpc>
                <a:spcPct val="130000"/>
              </a:lnSpc>
              <a:buClr>
                <a:srgbClr val="FF0000"/>
              </a:buClr>
              <a:buFont typeface="Wingdings" pitchFamily="2" charset="2"/>
              <a:buChar char="ü"/>
            </a:pPr>
            <a:r>
              <a:rPr lang="ru-RU" altLang="ru-RU" sz="14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ru-RU" sz="1400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ru-RU" altLang="ru-RU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сокращение </a:t>
            </a:r>
            <a:r>
              <a:rPr lang="ru-RU" altLang="ru-RU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циклов производства;</a:t>
            </a:r>
          </a:p>
          <a:p>
            <a:pPr algn="just">
              <a:lnSpc>
                <a:spcPct val="130000"/>
              </a:lnSpc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ru-RU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altLang="ru-RU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повышение качества изделий;</a:t>
            </a:r>
          </a:p>
          <a:p>
            <a:pPr algn="just">
              <a:lnSpc>
                <a:spcPct val="130000"/>
              </a:lnSpc>
              <a:buClr>
                <a:srgbClr val="FF0000"/>
              </a:buClr>
              <a:buFont typeface="Wingdings" pitchFamily="2" charset="2"/>
              <a:buChar char="ü"/>
            </a:pPr>
            <a:r>
              <a:rPr lang="ru-RU" altLang="ru-RU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ru-RU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altLang="ru-RU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снижение затрат на производство на основе внедрения прогрессивного технологического</a:t>
            </a:r>
            <a:endParaRPr lang="en-US" altLang="ru-RU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30000"/>
              </a:lnSpc>
              <a:buClr>
                <a:srgbClr val="FF0000"/>
              </a:buClr>
              <a:buFont typeface="Wingdings" pitchFamily="2" charset="2"/>
              <a:buNone/>
            </a:pPr>
            <a:r>
              <a:rPr lang="en-US" altLang="ru-RU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ru-RU" altLang="ru-RU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оборудования и режущего инструмента.</a:t>
            </a:r>
            <a:endParaRPr lang="ru-RU" sz="1400" dirty="0" smtClean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78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64" y="387358"/>
            <a:ext cx="6860354" cy="461665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1600" b="1" dirty="0" smtClean="0">
                <a:solidFill>
                  <a:srgbClr val="C00000"/>
                </a:solidFill>
                <a:ea typeface="+mn-ea"/>
                <a:cs typeface="+mn-cs"/>
              </a:rPr>
              <a:t>График запуска оборудования</a:t>
            </a:r>
            <a:endParaRPr lang="ru-RU" sz="1600" b="1" dirty="0">
              <a:solidFill>
                <a:srgbClr val="C00000"/>
              </a:solidFill>
              <a:ea typeface="+mn-ea"/>
              <a:cs typeface="+mn-cs"/>
            </a:endParaRPr>
          </a:p>
        </p:txBody>
      </p:sp>
      <p:sp>
        <p:nvSpPr>
          <p:cNvPr id="24585" name="Text Box 34"/>
          <p:cNvSpPr txBox="1">
            <a:spLocks noChangeArrowheads="1"/>
          </p:cNvSpPr>
          <p:nvPr/>
        </p:nvSpPr>
        <p:spPr bwMode="auto">
          <a:xfrm>
            <a:off x="240766" y="5518256"/>
            <a:ext cx="6842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lang="en-US" altLang="ru-RU" sz="1400" dirty="0">
                <a:solidFill>
                  <a:srgbClr val="000000"/>
                </a:solidFill>
                <a:latin typeface="Arial Narrow" pitchFamily="34" charset="0"/>
              </a:rPr>
              <a:t>1</a:t>
            </a:r>
            <a:endParaRPr lang="ru-RU" altLang="ru-RU" sz="1400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4586" name="Text Box 34"/>
          <p:cNvSpPr txBox="1">
            <a:spLocks noChangeArrowheads="1"/>
          </p:cNvSpPr>
          <p:nvPr/>
        </p:nvSpPr>
        <p:spPr bwMode="auto">
          <a:xfrm>
            <a:off x="1032854" y="5510318"/>
            <a:ext cx="684213" cy="274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lang="en-US" altLang="ru-RU" sz="1400" dirty="0" smtClean="0">
                <a:solidFill>
                  <a:srgbClr val="000000"/>
                </a:solidFill>
                <a:latin typeface="Arial Narrow" pitchFamily="34" charset="0"/>
              </a:rPr>
              <a:t>2</a:t>
            </a:r>
            <a:endParaRPr lang="ru-RU" altLang="ru-RU" sz="1400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29" name="Line 3"/>
          <p:cNvSpPr>
            <a:spLocks noChangeShapeType="1"/>
          </p:cNvSpPr>
          <p:nvPr/>
        </p:nvSpPr>
        <p:spPr bwMode="auto">
          <a:xfrm>
            <a:off x="46112" y="5470630"/>
            <a:ext cx="4314910" cy="1"/>
          </a:xfrm>
          <a:prstGeom prst="line">
            <a:avLst/>
          </a:prstGeom>
          <a:noFill/>
          <a:ln w="38100">
            <a:solidFill>
              <a:schemeClr val="accent3">
                <a:lumMod val="75000"/>
              </a:schemeClr>
            </a:solidFill>
            <a:round/>
            <a:headEnd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rIns="0" anchor="ctr">
            <a:spAutoFit/>
          </a:bodyPr>
          <a:lstStyle/>
          <a:p>
            <a:pPr algn="just">
              <a:lnSpc>
                <a:spcPct val="140000"/>
              </a:lnSpc>
              <a:defRPr/>
            </a:pPr>
            <a:endParaRPr lang="ru-RU" sz="1800">
              <a:solidFill>
                <a:srgbClr val="00000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506764" y="5737008"/>
            <a:ext cx="139974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u="sng" kern="0" dirty="0" smtClean="0">
                <a:solidFill>
                  <a:sysClr val="windowText" lastClr="000000"/>
                </a:solidFill>
              </a:rPr>
              <a:t>Сроки </a:t>
            </a:r>
            <a:r>
              <a:rPr lang="ru-RU" sz="1100" u="sng" kern="0" dirty="0">
                <a:solidFill>
                  <a:sysClr val="windowText" lastClr="000000"/>
                </a:solidFill>
              </a:rPr>
              <a:t>реализации</a:t>
            </a:r>
          </a:p>
        </p:txBody>
      </p:sp>
      <p:grpSp>
        <p:nvGrpSpPr>
          <p:cNvPr id="172" name="Group 185"/>
          <p:cNvGrpSpPr>
            <a:grpSpLocks/>
          </p:cNvGrpSpPr>
          <p:nvPr/>
        </p:nvGrpSpPr>
        <p:grpSpPr bwMode="auto">
          <a:xfrm>
            <a:off x="2174179" y="1093353"/>
            <a:ext cx="649840" cy="375739"/>
            <a:chOff x="1724716" y="2485663"/>
            <a:chExt cx="855561" cy="247650"/>
          </a:xfrm>
        </p:grpSpPr>
        <p:sp>
          <p:nvSpPr>
            <p:cNvPr id="173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FFFF0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ru-RU" sz="1100" ker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74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  <a:defRPr/>
              </a:pPr>
              <a:r>
                <a:rPr lang="ru-RU" sz="1100" b="1" kern="0" dirty="0" smtClean="0">
                  <a:solidFill>
                    <a:sysClr val="windowText" lastClr="000000"/>
                  </a:solidFill>
                  <a:latin typeface="Arial Narrow" pitchFamily="34" charset="0"/>
                </a:rPr>
                <a:t>2</a:t>
              </a:r>
              <a:endParaRPr lang="ru-RU" sz="1100" b="1" kern="0" dirty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84" name="Group 185"/>
          <p:cNvGrpSpPr>
            <a:grpSpLocks/>
          </p:cNvGrpSpPr>
          <p:nvPr/>
        </p:nvGrpSpPr>
        <p:grpSpPr bwMode="auto">
          <a:xfrm>
            <a:off x="38456" y="2549212"/>
            <a:ext cx="1710999" cy="375739"/>
            <a:chOff x="1724716" y="2485663"/>
            <a:chExt cx="855561" cy="247650"/>
          </a:xfrm>
        </p:grpSpPr>
        <p:sp>
          <p:nvSpPr>
            <p:cNvPr id="185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FFFF0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ru-RU" sz="1100" ker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86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  <a:defRPr/>
              </a:pPr>
              <a:r>
                <a:rPr lang="ru-RU" sz="1100" b="1" kern="0" dirty="0">
                  <a:solidFill>
                    <a:sysClr val="windowText" lastClr="000000"/>
                  </a:solidFill>
                  <a:latin typeface="Arial Narrow" pitchFamily="34" charset="0"/>
                </a:rPr>
                <a:t>6</a:t>
              </a:r>
            </a:p>
          </p:txBody>
        </p:sp>
      </p:grpSp>
      <p:grpSp>
        <p:nvGrpSpPr>
          <p:cNvPr id="187" name="Group 185"/>
          <p:cNvGrpSpPr>
            <a:grpSpLocks/>
          </p:cNvGrpSpPr>
          <p:nvPr/>
        </p:nvGrpSpPr>
        <p:grpSpPr bwMode="auto">
          <a:xfrm>
            <a:off x="528793" y="2868641"/>
            <a:ext cx="1788521" cy="375739"/>
            <a:chOff x="1724716" y="2485663"/>
            <a:chExt cx="855561" cy="247650"/>
          </a:xfrm>
        </p:grpSpPr>
        <p:sp>
          <p:nvSpPr>
            <p:cNvPr id="188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FFFF0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ru-RU" sz="1100" ker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89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  <a:defRPr/>
              </a:pPr>
              <a:r>
                <a:rPr lang="ru-RU" sz="1100" b="1" kern="0" dirty="0">
                  <a:solidFill>
                    <a:sysClr val="windowText" lastClr="000000"/>
                  </a:solidFill>
                  <a:latin typeface="Arial Narrow" pitchFamily="34" charset="0"/>
                </a:rPr>
                <a:t>7</a:t>
              </a:r>
            </a:p>
          </p:txBody>
        </p:sp>
      </p:grpSp>
      <p:grpSp>
        <p:nvGrpSpPr>
          <p:cNvPr id="190" name="Group 185"/>
          <p:cNvGrpSpPr>
            <a:grpSpLocks/>
          </p:cNvGrpSpPr>
          <p:nvPr/>
        </p:nvGrpSpPr>
        <p:grpSpPr bwMode="auto">
          <a:xfrm>
            <a:off x="38460" y="3269292"/>
            <a:ext cx="1336501" cy="375739"/>
            <a:chOff x="1724716" y="2485663"/>
            <a:chExt cx="855561" cy="247650"/>
          </a:xfrm>
        </p:grpSpPr>
        <p:sp>
          <p:nvSpPr>
            <p:cNvPr id="191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FFFF0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</a:pPr>
              <a:endParaRPr lang="ru-RU" sz="1100" b="1" kern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  <p:sp>
          <p:nvSpPr>
            <p:cNvPr id="192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</a:pPr>
              <a:r>
                <a:rPr lang="ru-RU" sz="1100" b="1" kern="0" dirty="0">
                  <a:solidFill>
                    <a:sysClr val="windowText" lastClr="000000"/>
                  </a:solidFill>
                  <a:latin typeface="Arial Narrow" pitchFamily="34" charset="0"/>
                </a:rPr>
                <a:t>8</a:t>
              </a:r>
            </a:p>
          </p:txBody>
        </p:sp>
      </p:grpSp>
      <p:grpSp>
        <p:nvGrpSpPr>
          <p:cNvPr id="193" name="Group 185"/>
          <p:cNvGrpSpPr>
            <a:grpSpLocks/>
          </p:cNvGrpSpPr>
          <p:nvPr/>
        </p:nvGrpSpPr>
        <p:grpSpPr bwMode="auto">
          <a:xfrm>
            <a:off x="38459" y="3616921"/>
            <a:ext cx="1185850" cy="375739"/>
            <a:chOff x="1724716" y="2485663"/>
            <a:chExt cx="855561" cy="247650"/>
          </a:xfrm>
        </p:grpSpPr>
        <p:sp>
          <p:nvSpPr>
            <p:cNvPr id="194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FFFF0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</a:pPr>
              <a:endParaRPr lang="ru-RU" sz="1100" b="1" kern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  <p:sp>
          <p:nvSpPr>
            <p:cNvPr id="195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</a:pPr>
              <a:r>
                <a:rPr lang="ru-RU" sz="1100" b="1" kern="0" dirty="0">
                  <a:solidFill>
                    <a:sysClr val="windowText" lastClr="000000"/>
                  </a:solidFill>
                  <a:latin typeface="Arial Narrow" pitchFamily="34" charset="0"/>
                </a:rPr>
                <a:t>9</a:t>
              </a:r>
            </a:p>
          </p:txBody>
        </p:sp>
      </p:grpSp>
      <p:grpSp>
        <p:nvGrpSpPr>
          <p:cNvPr id="196" name="Group 185"/>
          <p:cNvGrpSpPr>
            <a:grpSpLocks/>
          </p:cNvGrpSpPr>
          <p:nvPr/>
        </p:nvGrpSpPr>
        <p:grpSpPr bwMode="auto">
          <a:xfrm>
            <a:off x="38457" y="4005066"/>
            <a:ext cx="1131040" cy="375739"/>
            <a:chOff x="1724716" y="2485663"/>
            <a:chExt cx="855561" cy="247650"/>
          </a:xfrm>
        </p:grpSpPr>
        <p:sp>
          <p:nvSpPr>
            <p:cNvPr id="197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FFFF0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</a:pPr>
              <a:endParaRPr lang="ru-RU" sz="1100" b="1" kern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  <p:sp>
          <p:nvSpPr>
            <p:cNvPr id="198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</a:pPr>
              <a:r>
                <a:rPr lang="ru-RU" sz="1100" b="1" kern="0" dirty="0">
                  <a:solidFill>
                    <a:sysClr val="windowText" lastClr="000000"/>
                  </a:solidFill>
                  <a:latin typeface="Arial Narrow" pitchFamily="34" charset="0"/>
                </a:rPr>
                <a:t>10</a:t>
              </a:r>
            </a:p>
          </p:txBody>
        </p:sp>
      </p:grpSp>
      <p:grpSp>
        <p:nvGrpSpPr>
          <p:cNvPr id="199" name="Group 185"/>
          <p:cNvGrpSpPr>
            <a:grpSpLocks/>
          </p:cNvGrpSpPr>
          <p:nvPr/>
        </p:nvGrpSpPr>
        <p:grpSpPr bwMode="auto">
          <a:xfrm>
            <a:off x="38454" y="4421420"/>
            <a:ext cx="1185851" cy="375739"/>
            <a:chOff x="1724716" y="2485663"/>
            <a:chExt cx="855561" cy="247650"/>
          </a:xfrm>
        </p:grpSpPr>
        <p:sp>
          <p:nvSpPr>
            <p:cNvPr id="200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FFFF0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</a:pPr>
              <a:endParaRPr lang="ru-RU" sz="1100" b="1" kern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  <p:sp>
          <p:nvSpPr>
            <p:cNvPr id="201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</a:pPr>
              <a:r>
                <a:rPr lang="ru-RU" sz="1100" b="1" kern="0" dirty="0">
                  <a:solidFill>
                    <a:sysClr val="windowText" lastClr="000000"/>
                  </a:solidFill>
                  <a:latin typeface="Arial Narrow" pitchFamily="34" charset="0"/>
                </a:rPr>
                <a:t>11</a:t>
              </a:r>
            </a:p>
          </p:txBody>
        </p:sp>
      </p:grpSp>
      <p:grpSp>
        <p:nvGrpSpPr>
          <p:cNvPr id="202" name="Group 185"/>
          <p:cNvGrpSpPr>
            <a:grpSpLocks/>
          </p:cNvGrpSpPr>
          <p:nvPr/>
        </p:nvGrpSpPr>
        <p:grpSpPr bwMode="auto">
          <a:xfrm>
            <a:off x="58113" y="771010"/>
            <a:ext cx="3482440" cy="375739"/>
            <a:chOff x="1724716" y="2485663"/>
            <a:chExt cx="855561" cy="247650"/>
          </a:xfrm>
        </p:grpSpPr>
        <p:sp>
          <p:nvSpPr>
            <p:cNvPr id="203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ru-RU" sz="1100" ker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04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  <a:defRPr/>
              </a:pPr>
              <a:r>
                <a:rPr lang="ru-RU" sz="1100" b="1" kern="0" dirty="0" smtClean="0">
                  <a:solidFill>
                    <a:sysClr val="windowText" lastClr="000000"/>
                  </a:solidFill>
                  <a:latin typeface="Arial Narrow" pitchFamily="34" charset="0"/>
                </a:rPr>
                <a:t>1</a:t>
              </a:r>
              <a:endParaRPr lang="ru-RU" sz="1100" b="1" kern="0" dirty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205" name="Group 185"/>
          <p:cNvGrpSpPr>
            <a:grpSpLocks/>
          </p:cNvGrpSpPr>
          <p:nvPr/>
        </p:nvGrpSpPr>
        <p:grpSpPr bwMode="auto">
          <a:xfrm>
            <a:off x="1830349" y="2549212"/>
            <a:ext cx="2233924" cy="375739"/>
            <a:chOff x="1724716" y="2485663"/>
            <a:chExt cx="855561" cy="247650"/>
          </a:xfrm>
        </p:grpSpPr>
        <p:sp>
          <p:nvSpPr>
            <p:cNvPr id="206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ru-RU" sz="1100" ker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07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  <a:defRPr/>
              </a:pPr>
              <a:r>
                <a:rPr lang="ru-RU" sz="1100" b="1" kern="0" dirty="0" smtClean="0">
                  <a:solidFill>
                    <a:sysClr val="windowText" lastClr="000000"/>
                  </a:solidFill>
                  <a:latin typeface="Arial Narrow" pitchFamily="34" charset="0"/>
                </a:rPr>
                <a:t>6</a:t>
              </a:r>
              <a:endParaRPr lang="ru-RU" sz="1100" b="1" kern="0" dirty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208" name="Group 185"/>
          <p:cNvGrpSpPr>
            <a:grpSpLocks/>
          </p:cNvGrpSpPr>
          <p:nvPr/>
        </p:nvGrpSpPr>
        <p:grpSpPr bwMode="auto">
          <a:xfrm>
            <a:off x="38458" y="1452606"/>
            <a:ext cx="1884308" cy="375739"/>
            <a:chOff x="1724716" y="2485663"/>
            <a:chExt cx="855561" cy="247650"/>
          </a:xfrm>
        </p:grpSpPr>
        <p:sp>
          <p:nvSpPr>
            <p:cNvPr id="209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</a:pPr>
              <a:endParaRPr lang="ru-RU" sz="1100" b="1" kern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  <p:sp>
          <p:nvSpPr>
            <p:cNvPr id="210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</a:pPr>
              <a:r>
                <a:rPr lang="ru-RU" sz="1100" b="1" kern="0" dirty="0">
                  <a:solidFill>
                    <a:sysClr val="windowText" lastClr="000000"/>
                  </a:solidFill>
                  <a:latin typeface="Arial Narrow" pitchFamily="34" charset="0"/>
                </a:rPr>
                <a:t>3</a:t>
              </a:r>
            </a:p>
          </p:txBody>
        </p:sp>
      </p:grpSp>
      <p:grpSp>
        <p:nvGrpSpPr>
          <p:cNvPr id="211" name="Group 185"/>
          <p:cNvGrpSpPr>
            <a:grpSpLocks/>
          </p:cNvGrpSpPr>
          <p:nvPr/>
        </p:nvGrpSpPr>
        <p:grpSpPr bwMode="auto">
          <a:xfrm>
            <a:off x="2066679" y="1829130"/>
            <a:ext cx="1630467" cy="375739"/>
            <a:chOff x="1724716" y="2485663"/>
            <a:chExt cx="855561" cy="247650"/>
          </a:xfrm>
        </p:grpSpPr>
        <p:sp>
          <p:nvSpPr>
            <p:cNvPr id="212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ru-RU" sz="1100" ker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13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  <a:defRPr/>
              </a:pPr>
              <a:r>
                <a:rPr lang="ru-RU" sz="1100" b="1" kern="0" dirty="0" smtClean="0">
                  <a:solidFill>
                    <a:sysClr val="windowText" lastClr="000000"/>
                  </a:solidFill>
                  <a:latin typeface="Arial Narrow" pitchFamily="34" charset="0"/>
                </a:rPr>
                <a:t>4</a:t>
              </a:r>
              <a:endParaRPr lang="ru-RU" sz="1100" b="1" kern="0" dirty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214" name="Group 185"/>
          <p:cNvGrpSpPr>
            <a:grpSpLocks/>
          </p:cNvGrpSpPr>
          <p:nvPr/>
        </p:nvGrpSpPr>
        <p:grpSpPr bwMode="auto">
          <a:xfrm>
            <a:off x="1286599" y="2170898"/>
            <a:ext cx="1326148" cy="375739"/>
            <a:chOff x="1724716" y="2485663"/>
            <a:chExt cx="855561" cy="247650"/>
          </a:xfrm>
        </p:grpSpPr>
        <p:sp>
          <p:nvSpPr>
            <p:cNvPr id="215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ru-RU" sz="1100" ker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16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  <a:defRPr/>
              </a:pPr>
              <a:r>
                <a:rPr lang="ru-RU" sz="1100" b="1" kern="0" dirty="0">
                  <a:solidFill>
                    <a:sysClr val="windowText" lastClr="000000"/>
                  </a:solidFill>
                  <a:latin typeface="Arial Narrow" pitchFamily="34" charset="0"/>
                </a:rPr>
                <a:t>5</a:t>
              </a:r>
            </a:p>
          </p:txBody>
        </p:sp>
      </p:grpSp>
      <p:grpSp>
        <p:nvGrpSpPr>
          <p:cNvPr id="217" name="Group 185"/>
          <p:cNvGrpSpPr>
            <a:grpSpLocks/>
          </p:cNvGrpSpPr>
          <p:nvPr/>
        </p:nvGrpSpPr>
        <p:grpSpPr bwMode="auto">
          <a:xfrm>
            <a:off x="2878889" y="1093353"/>
            <a:ext cx="1394322" cy="375739"/>
            <a:chOff x="1724716" y="2485663"/>
            <a:chExt cx="855561" cy="247650"/>
          </a:xfrm>
        </p:grpSpPr>
        <p:sp>
          <p:nvSpPr>
            <p:cNvPr id="218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ru-RU" sz="1100" ker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19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  <a:defRPr/>
              </a:pPr>
              <a:r>
                <a:rPr lang="ru-RU" sz="1100" b="1" kern="0" dirty="0" smtClean="0">
                  <a:solidFill>
                    <a:sysClr val="windowText" lastClr="000000"/>
                  </a:solidFill>
                  <a:latin typeface="Arial Narrow" pitchFamily="34" charset="0"/>
                </a:rPr>
                <a:t>2</a:t>
              </a:r>
              <a:endParaRPr lang="ru-RU" sz="1100" b="1" kern="0" dirty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220" name="Group 185"/>
          <p:cNvGrpSpPr>
            <a:grpSpLocks/>
          </p:cNvGrpSpPr>
          <p:nvPr/>
        </p:nvGrpSpPr>
        <p:grpSpPr bwMode="auto">
          <a:xfrm>
            <a:off x="2878889" y="2852942"/>
            <a:ext cx="1183977" cy="375739"/>
            <a:chOff x="1724716" y="2485663"/>
            <a:chExt cx="855561" cy="247650"/>
          </a:xfrm>
        </p:grpSpPr>
        <p:sp>
          <p:nvSpPr>
            <p:cNvPr id="221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ru-RU" sz="1100" ker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22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  <a:defRPr/>
              </a:pPr>
              <a:r>
                <a:rPr lang="ru-RU" sz="1100" b="1" kern="0" dirty="0" smtClean="0">
                  <a:solidFill>
                    <a:sysClr val="windowText" lastClr="000000"/>
                  </a:solidFill>
                  <a:latin typeface="Arial Narrow" pitchFamily="34" charset="0"/>
                </a:rPr>
                <a:t>7</a:t>
              </a:r>
              <a:endParaRPr lang="ru-RU" sz="1100" b="1" kern="0" dirty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223" name="Group 185"/>
          <p:cNvGrpSpPr>
            <a:grpSpLocks/>
          </p:cNvGrpSpPr>
          <p:nvPr/>
        </p:nvGrpSpPr>
        <p:grpSpPr bwMode="auto">
          <a:xfrm>
            <a:off x="2640764" y="3253590"/>
            <a:ext cx="935287" cy="375739"/>
            <a:chOff x="1724716" y="2485663"/>
            <a:chExt cx="855561" cy="247650"/>
          </a:xfrm>
        </p:grpSpPr>
        <p:sp>
          <p:nvSpPr>
            <p:cNvPr id="224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ru-RU" sz="1100" ker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25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  <a:defRPr/>
              </a:pPr>
              <a:r>
                <a:rPr lang="ru-RU" sz="1100" b="1" kern="0" dirty="0" smtClean="0">
                  <a:solidFill>
                    <a:sysClr val="windowText" lastClr="000000"/>
                  </a:solidFill>
                  <a:latin typeface="Arial Narrow" pitchFamily="34" charset="0"/>
                </a:rPr>
                <a:t>8</a:t>
              </a:r>
              <a:endParaRPr lang="ru-RU" sz="1100" b="1" kern="0" dirty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226" name="Group 185"/>
          <p:cNvGrpSpPr>
            <a:grpSpLocks/>
          </p:cNvGrpSpPr>
          <p:nvPr/>
        </p:nvGrpSpPr>
        <p:grpSpPr bwMode="auto">
          <a:xfrm>
            <a:off x="1749455" y="3629328"/>
            <a:ext cx="613308" cy="375739"/>
            <a:chOff x="1724716" y="2485663"/>
            <a:chExt cx="855561" cy="247650"/>
          </a:xfrm>
        </p:grpSpPr>
        <p:sp>
          <p:nvSpPr>
            <p:cNvPr id="227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ru-RU" sz="1100" ker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28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  <a:defRPr/>
              </a:pPr>
              <a:r>
                <a:rPr lang="ru-RU" sz="1100" b="1" kern="0" dirty="0">
                  <a:solidFill>
                    <a:sysClr val="windowText" lastClr="000000"/>
                  </a:solidFill>
                  <a:latin typeface="Arial Narrow" pitchFamily="34" charset="0"/>
                </a:rPr>
                <a:t>9</a:t>
              </a:r>
            </a:p>
          </p:txBody>
        </p:sp>
      </p:grpSp>
      <p:grpSp>
        <p:nvGrpSpPr>
          <p:cNvPr id="229" name="Group 185"/>
          <p:cNvGrpSpPr>
            <a:grpSpLocks/>
          </p:cNvGrpSpPr>
          <p:nvPr/>
        </p:nvGrpSpPr>
        <p:grpSpPr bwMode="auto">
          <a:xfrm>
            <a:off x="2638654" y="4010654"/>
            <a:ext cx="1039280" cy="375739"/>
            <a:chOff x="1724716" y="2485663"/>
            <a:chExt cx="855561" cy="247650"/>
          </a:xfrm>
        </p:grpSpPr>
        <p:sp>
          <p:nvSpPr>
            <p:cNvPr id="230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ru-RU" sz="1100" ker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31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  <a:defRPr/>
              </a:pPr>
              <a:r>
                <a:rPr lang="ru-RU" sz="1100" b="1" kern="0" dirty="0" smtClean="0">
                  <a:solidFill>
                    <a:sysClr val="windowText" lastClr="000000"/>
                  </a:solidFill>
                  <a:latin typeface="Arial Narrow" pitchFamily="34" charset="0"/>
                </a:rPr>
                <a:t>10</a:t>
              </a:r>
              <a:endParaRPr lang="ru-RU" sz="1100" b="1" kern="0" dirty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232" name="Group 185"/>
          <p:cNvGrpSpPr>
            <a:grpSpLocks/>
          </p:cNvGrpSpPr>
          <p:nvPr/>
        </p:nvGrpSpPr>
        <p:grpSpPr bwMode="auto">
          <a:xfrm>
            <a:off x="1619738" y="4421420"/>
            <a:ext cx="743024" cy="375739"/>
            <a:chOff x="1724716" y="2485663"/>
            <a:chExt cx="855561" cy="247650"/>
          </a:xfrm>
        </p:grpSpPr>
        <p:sp>
          <p:nvSpPr>
            <p:cNvPr id="233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ru-RU" sz="1100" ker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34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  <a:defRPr/>
              </a:pPr>
              <a:r>
                <a:rPr lang="ru-RU" sz="1100" b="1" kern="0" dirty="0" smtClean="0">
                  <a:solidFill>
                    <a:sysClr val="windowText" lastClr="000000"/>
                  </a:solidFill>
                  <a:latin typeface="Arial Narrow" pitchFamily="34" charset="0"/>
                </a:rPr>
                <a:t>11</a:t>
              </a:r>
              <a:endParaRPr lang="ru-RU" sz="1100" b="1" kern="0" dirty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235" name="Group 185"/>
          <p:cNvGrpSpPr>
            <a:grpSpLocks/>
          </p:cNvGrpSpPr>
          <p:nvPr/>
        </p:nvGrpSpPr>
        <p:grpSpPr bwMode="auto">
          <a:xfrm>
            <a:off x="84290" y="6067447"/>
            <a:ext cx="514854" cy="226109"/>
            <a:chOff x="1724716" y="2485663"/>
            <a:chExt cx="855561" cy="247650"/>
          </a:xfrm>
        </p:grpSpPr>
        <p:sp>
          <p:nvSpPr>
            <p:cNvPr id="236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gradFill rotWithShape="1">
              <a:gsLst>
                <a:gs pos="0">
                  <a:srgbClr val="E36C09">
                    <a:tint val="50000"/>
                    <a:satMod val="300000"/>
                  </a:srgbClr>
                </a:gs>
                <a:gs pos="35000">
                  <a:srgbClr val="E36C09">
                    <a:tint val="37000"/>
                    <a:satMod val="300000"/>
                  </a:srgbClr>
                </a:gs>
                <a:gs pos="100000">
                  <a:srgbClr val="E36C0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ru-RU" sz="1100" ker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37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gradFill rotWithShape="1">
              <a:gsLst>
                <a:gs pos="0">
                  <a:srgbClr val="E36C09">
                    <a:tint val="50000"/>
                    <a:satMod val="300000"/>
                  </a:srgbClr>
                </a:gs>
                <a:gs pos="35000">
                  <a:srgbClr val="E36C09">
                    <a:tint val="37000"/>
                    <a:satMod val="300000"/>
                  </a:srgbClr>
                </a:gs>
                <a:gs pos="100000">
                  <a:srgbClr val="E36C0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  <a:defRPr/>
              </a:pPr>
              <a:endParaRPr lang="ru-RU" sz="1100" b="1" kern="0" dirty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238" name="Group 185"/>
          <p:cNvGrpSpPr>
            <a:grpSpLocks/>
          </p:cNvGrpSpPr>
          <p:nvPr/>
        </p:nvGrpSpPr>
        <p:grpSpPr bwMode="auto">
          <a:xfrm>
            <a:off x="84290" y="6332777"/>
            <a:ext cx="514854" cy="236424"/>
            <a:chOff x="1724716" y="2485663"/>
            <a:chExt cx="855561" cy="247650"/>
          </a:xfrm>
        </p:grpSpPr>
        <p:sp>
          <p:nvSpPr>
            <p:cNvPr id="239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FFFF0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ru-RU" sz="1100" ker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40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  <a:defRPr/>
              </a:pPr>
              <a:endParaRPr lang="ru-RU" sz="1100" b="1" kern="0" dirty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241" name="Group 185"/>
          <p:cNvGrpSpPr>
            <a:grpSpLocks/>
          </p:cNvGrpSpPr>
          <p:nvPr/>
        </p:nvGrpSpPr>
        <p:grpSpPr bwMode="auto">
          <a:xfrm>
            <a:off x="99645" y="6622031"/>
            <a:ext cx="514854" cy="201400"/>
            <a:chOff x="1724716" y="2485663"/>
            <a:chExt cx="855561" cy="247650"/>
          </a:xfrm>
        </p:grpSpPr>
        <p:sp>
          <p:nvSpPr>
            <p:cNvPr id="242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ru-RU" sz="1100" ker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43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  <a:defRPr/>
              </a:pPr>
              <a:endParaRPr lang="ru-RU" sz="1100" b="1" kern="0" dirty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244" name="TextBox 243"/>
          <p:cNvSpPr txBox="1"/>
          <p:nvPr/>
        </p:nvSpPr>
        <p:spPr>
          <a:xfrm>
            <a:off x="650926" y="6077904"/>
            <a:ext cx="166904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kern="0" dirty="0" smtClean="0">
                <a:solidFill>
                  <a:sysClr val="windowText" lastClr="000000"/>
                </a:solidFill>
              </a:rPr>
              <a:t>Монтаж оборудования</a:t>
            </a:r>
            <a:endParaRPr lang="ru-RU" sz="1100" kern="0" dirty="0">
              <a:solidFill>
                <a:sysClr val="windowText" lastClr="000000"/>
              </a:solidFill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662523" y="6346407"/>
            <a:ext cx="145584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kern="0" dirty="0" smtClean="0">
                <a:solidFill>
                  <a:sysClr val="windowText" lastClr="000000"/>
                </a:solidFill>
              </a:rPr>
              <a:t>ПНР оборудования</a:t>
            </a:r>
            <a:endParaRPr lang="ru-RU" sz="1100" kern="0" dirty="0">
              <a:solidFill>
                <a:sysClr val="windowText" lastClr="000000"/>
              </a:solidFill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662523" y="6596391"/>
            <a:ext cx="260199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kern="0" dirty="0" smtClean="0">
                <a:solidFill>
                  <a:sysClr val="windowText" lastClr="000000"/>
                </a:solidFill>
              </a:rPr>
              <a:t>Внедрение деталей-представителей</a:t>
            </a:r>
            <a:endParaRPr lang="ru-RU" sz="1100" kern="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928973"/>
              </p:ext>
            </p:extLst>
          </p:nvPr>
        </p:nvGraphicFramePr>
        <p:xfrm>
          <a:off x="4484950" y="836713"/>
          <a:ext cx="2418269" cy="41112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8295"/>
                <a:gridCol w="2119974"/>
              </a:tblGrid>
              <a:tr h="3073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№ п/п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Наименование оборудования</a:t>
                      </a:r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1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 smtClean="0">
                          <a:effectLst/>
                        </a:rPr>
                        <a:t> Станок </a:t>
                      </a:r>
                      <a:r>
                        <a:rPr lang="en-US" sz="900" u="none" strike="noStrike" dirty="0">
                          <a:effectLst/>
                        </a:rPr>
                        <a:t>Ibarmia </a:t>
                      </a:r>
                      <a:endParaRPr lang="ru-RU" sz="900" u="none" strike="noStrike" dirty="0" smtClean="0">
                        <a:effectLst/>
                      </a:endParaRPr>
                    </a:p>
                    <a:p>
                      <a:pPr algn="ctr" fontAlgn="b"/>
                      <a:r>
                        <a:rPr lang="en-US" sz="900" u="none" strike="noStrike" dirty="0" smtClean="0">
                          <a:effectLst/>
                        </a:rPr>
                        <a:t>ZVH </a:t>
                      </a:r>
                      <a:r>
                        <a:rPr lang="en-US" sz="900" u="none" strike="noStrike" dirty="0">
                          <a:effectLst/>
                        </a:rPr>
                        <a:t>58/D1000Multiprocess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2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 smtClean="0">
                          <a:effectLst/>
                        </a:rPr>
                        <a:t> Станок </a:t>
                      </a:r>
                      <a:r>
                        <a:rPr lang="en-US" sz="900" u="none" strike="noStrike" dirty="0">
                          <a:effectLst/>
                        </a:rPr>
                        <a:t>Ibarmia </a:t>
                      </a:r>
                      <a:endParaRPr lang="ru-RU" sz="900" u="none" strike="noStrike" dirty="0" smtClean="0">
                        <a:effectLst/>
                      </a:endParaRPr>
                    </a:p>
                    <a:p>
                      <a:pPr algn="ctr" fontAlgn="b"/>
                      <a:r>
                        <a:rPr lang="en-US" sz="900" u="none" strike="noStrike" dirty="0" smtClean="0">
                          <a:effectLst/>
                        </a:rPr>
                        <a:t>ZVH </a:t>
                      </a:r>
                      <a:r>
                        <a:rPr lang="en-US" sz="900" u="none" strike="noStrike" dirty="0">
                          <a:effectLst/>
                        </a:rPr>
                        <a:t>55/D900 Extreme №1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>
                          <a:effectLst/>
                        </a:rPr>
                        <a:t>3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 smtClean="0">
                          <a:effectLst/>
                        </a:rPr>
                        <a:t> Станок </a:t>
                      </a:r>
                      <a:r>
                        <a:rPr lang="en-US" sz="900" u="none" strike="noStrike" dirty="0">
                          <a:effectLst/>
                        </a:rPr>
                        <a:t>Ibarmia </a:t>
                      </a:r>
                      <a:endParaRPr lang="ru-RU" sz="900" u="none" strike="noStrike" dirty="0" smtClean="0">
                        <a:effectLst/>
                      </a:endParaRPr>
                    </a:p>
                    <a:p>
                      <a:pPr algn="ctr" fontAlgn="b"/>
                      <a:r>
                        <a:rPr lang="en-US" sz="900" u="none" strike="noStrike" dirty="0" smtClean="0">
                          <a:effectLst/>
                        </a:rPr>
                        <a:t>ZVH </a:t>
                      </a:r>
                      <a:r>
                        <a:rPr lang="en-US" sz="900" u="none" strike="noStrike" dirty="0">
                          <a:effectLst/>
                        </a:rPr>
                        <a:t>55/D900 Extreme №2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4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 smtClean="0">
                          <a:effectLst/>
                        </a:rPr>
                        <a:t> Станок </a:t>
                      </a:r>
                      <a:r>
                        <a:rPr lang="en-US" sz="900" u="none" strike="noStrike" dirty="0">
                          <a:effectLst/>
                        </a:rPr>
                        <a:t>Ibarmia </a:t>
                      </a:r>
                      <a:endParaRPr lang="ru-RU" sz="900" u="none" strike="noStrike" dirty="0" smtClean="0">
                        <a:effectLst/>
                      </a:endParaRPr>
                    </a:p>
                    <a:p>
                      <a:pPr algn="ctr" fontAlgn="b"/>
                      <a:r>
                        <a:rPr lang="en-US" sz="900" u="none" strike="noStrike" dirty="0" smtClean="0">
                          <a:effectLst/>
                        </a:rPr>
                        <a:t>ZVH </a:t>
                      </a:r>
                      <a:r>
                        <a:rPr lang="en-US" sz="900" u="none" strike="noStrike" dirty="0">
                          <a:effectLst/>
                        </a:rPr>
                        <a:t>55/D630 Extreme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>
                          <a:effectLst/>
                        </a:rPr>
                        <a:t>5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 smtClean="0">
                          <a:effectLst/>
                        </a:rPr>
                        <a:t> Станок </a:t>
                      </a:r>
                      <a:r>
                        <a:rPr lang="en-US" sz="900" u="none" strike="noStrike" dirty="0">
                          <a:effectLst/>
                        </a:rPr>
                        <a:t>Ibarmia </a:t>
                      </a:r>
                      <a:endParaRPr lang="ru-RU" sz="900" u="none" strike="noStrike" dirty="0" smtClean="0">
                        <a:effectLst/>
                      </a:endParaRPr>
                    </a:p>
                    <a:p>
                      <a:pPr algn="ctr" fontAlgn="b"/>
                      <a:r>
                        <a:rPr lang="en-US" sz="900" u="none" strike="noStrike" dirty="0" smtClean="0">
                          <a:effectLst/>
                        </a:rPr>
                        <a:t>ZVH </a:t>
                      </a:r>
                      <a:r>
                        <a:rPr lang="en-US" sz="900" u="none" strike="noStrike" dirty="0">
                          <a:effectLst/>
                        </a:rPr>
                        <a:t>55/D900 Extreme №3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>
                          <a:effectLst/>
                        </a:rPr>
                        <a:t>6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 smtClean="0">
                          <a:effectLst/>
                        </a:rPr>
                        <a:t> Станок </a:t>
                      </a:r>
                      <a:r>
                        <a:rPr lang="en-US" sz="900" u="none" strike="noStrike" dirty="0">
                          <a:effectLst/>
                        </a:rPr>
                        <a:t>Ibarmia </a:t>
                      </a:r>
                      <a:endParaRPr lang="ru-RU" sz="900" u="none" strike="noStrike" dirty="0" smtClean="0">
                        <a:effectLst/>
                      </a:endParaRPr>
                    </a:p>
                    <a:p>
                      <a:pPr algn="ctr" fontAlgn="b"/>
                      <a:r>
                        <a:rPr lang="en-US" sz="900" u="none" strike="noStrike" dirty="0" smtClean="0">
                          <a:effectLst/>
                        </a:rPr>
                        <a:t>ZVH </a:t>
                      </a:r>
                      <a:r>
                        <a:rPr lang="en-US" sz="900" u="none" strike="noStrike" dirty="0">
                          <a:effectLst/>
                        </a:rPr>
                        <a:t>55/L2200 Multiprocess №1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>
                          <a:effectLst/>
                        </a:rPr>
                        <a:t>7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 smtClean="0">
                          <a:effectLst/>
                        </a:rPr>
                        <a:t> Станок </a:t>
                      </a:r>
                      <a:r>
                        <a:rPr lang="en-US" sz="900" u="none" strike="noStrike" dirty="0">
                          <a:effectLst/>
                        </a:rPr>
                        <a:t>Ibarmia </a:t>
                      </a:r>
                      <a:endParaRPr lang="ru-RU" sz="900" u="none" strike="noStrike" dirty="0" smtClean="0">
                        <a:effectLst/>
                      </a:endParaRPr>
                    </a:p>
                    <a:p>
                      <a:pPr algn="ctr" fontAlgn="b"/>
                      <a:r>
                        <a:rPr lang="en-US" sz="900" u="none" strike="noStrike" dirty="0" smtClean="0">
                          <a:effectLst/>
                        </a:rPr>
                        <a:t>ZVH </a:t>
                      </a:r>
                      <a:r>
                        <a:rPr lang="en-US" sz="900" u="none" strike="noStrike" dirty="0">
                          <a:effectLst/>
                        </a:rPr>
                        <a:t>55/L2200 Multiprocess №2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8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 smtClean="0">
                          <a:effectLst/>
                        </a:rPr>
                        <a:t> Станок </a:t>
                      </a:r>
                      <a:r>
                        <a:rPr lang="en-US" sz="900" u="none" strike="noStrike" dirty="0">
                          <a:effectLst/>
                        </a:rPr>
                        <a:t>Doosan </a:t>
                      </a:r>
                      <a:endParaRPr lang="ru-RU" sz="900" u="none" strike="noStrike" dirty="0" smtClean="0">
                        <a:effectLst/>
                      </a:endParaRPr>
                    </a:p>
                    <a:p>
                      <a:pPr algn="ctr" fontAlgn="b"/>
                      <a:r>
                        <a:rPr lang="en-US" sz="900" u="none" strike="noStrike" dirty="0" smtClean="0">
                          <a:effectLst/>
                        </a:rPr>
                        <a:t>Puma </a:t>
                      </a:r>
                      <a:r>
                        <a:rPr lang="en-US" sz="900" u="none" strike="noStrike" dirty="0">
                          <a:effectLst/>
                        </a:rPr>
                        <a:t>2600SY </a:t>
                      </a:r>
                      <a:r>
                        <a:rPr lang="en-US" sz="900" u="none" strike="noStrike" dirty="0" smtClean="0">
                          <a:effectLst/>
                        </a:rPr>
                        <a:t>(</a:t>
                      </a:r>
                      <a:r>
                        <a:rPr lang="ru-RU" sz="900" u="none" strike="noStrike" dirty="0">
                          <a:effectLst/>
                        </a:rPr>
                        <a:t>тип 1)-№1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>
                          <a:effectLst/>
                        </a:rPr>
                        <a:t>9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 smtClean="0">
                          <a:effectLst/>
                        </a:rPr>
                        <a:t> Станок </a:t>
                      </a:r>
                      <a:r>
                        <a:rPr lang="en-US" sz="900" u="none" strike="noStrike" dirty="0">
                          <a:effectLst/>
                        </a:rPr>
                        <a:t>Doosan </a:t>
                      </a:r>
                      <a:endParaRPr lang="ru-RU" sz="900" u="none" strike="noStrike" dirty="0" smtClean="0">
                        <a:effectLst/>
                      </a:endParaRPr>
                    </a:p>
                    <a:p>
                      <a:pPr algn="ctr" fontAlgn="b"/>
                      <a:r>
                        <a:rPr lang="en-US" sz="900" u="none" strike="noStrike" dirty="0" smtClean="0">
                          <a:effectLst/>
                        </a:rPr>
                        <a:t>Puma </a:t>
                      </a:r>
                      <a:r>
                        <a:rPr lang="en-US" sz="900" u="none" strike="noStrike" dirty="0">
                          <a:effectLst/>
                        </a:rPr>
                        <a:t>2600SY </a:t>
                      </a:r>
                      <a:r>
                        <a:rPr lang="en-US" sz="900" u="none" strike="noStrike" dirty="0" smtClean="0">
                          <a:effectLst/>
                        </a:rPr>
                        <a:t>(</a:t>
                      </a:r>
                      <a:r>
                        <a:rPr lang="ru-RU" sz="900" u="none" strike="noStrike" dirty="0">
                          <a:effectLst/>
                        </a:rPr>
                        <a:t>тип 1)-№2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10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 smtClean="0">
                          <a:effectLst/>
                        </a:rPr>
                        <a:t> Станок </a:t>
                      </a:r>
                      <a:r>
                        <a:rPr lang="en-US" sz="900" u="none" strike="noStrike" dirty="0">
                          <a:effectLst/>
                        </a:rPr>
                        <a:t>Doosan </a:t>
                      </a:r>
                      <a:endParaRPr lang="ru-RU" sz="900" u="none" strike="noStrike" dirty="0" smtClean="0">
                        <a:effectLst/>
                      </a:endParaRPr>
                    </a:p>
                    <a:p>
                      <a:pPr algn="ctr" fontAlgn="b"/>
                      <a:r>
                        <a:rPr lang="en-US" sz="900" u="none" strike="noStrike" dirty="0" smtClean="0">
                          <a:effectLst/>
                        </a:rPr>
                        <a:t>Puma </a:t>
                      </a:r>
                      <a:r>
                        <a:rPr lang="en-US" sz="900" u="none" strike="noStrike" dirty="0">
                          <a:effectLst/>
                        </a:rPr>
                        <a:t>2600SY </a:t>
                      </a:r>
                      <a:r>
                        <a:rPr lang="en-US" sz="900" u="none" strike="noStrike" dirty="0" smtClean="0">
                          <a:effectLst/>
                        </a:rPr>
                        <a:t>(</a:t>
                      </a:r>
                      <a:r>
                        <a:rPr lang="ru-RU" sz="900" u="none" strike="noStrike" dirty="0">
                          <a:effectLst/>
                        </a:rPr>
                        <a:t>тип 2)-№1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11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u="none" strike="noStrike" dirty="0" smtClean="0">
                          <a:effectLst/>
                        </a:rPr>
                        <a:t> Станок </a:t>
                      </a:r>
                      <a:r>
                        <a:rPr lang="en-US" sz="900" u="none" strike="noStrike" dirty="0">
                          <a:effectLst/>
                        </a:rPr>
                        <a:t>Doosan </a:t>
                      </a:r>
                      <a:endParaRPr lang="ru-RU" sz="900" u="none" strike="noStrike" dirty="0" smtClean="0">
                        <a:effectLst/>
                      </a:endParaRPr>
                    </a:p>
                    <a:p>
                      <a:pPr algn="ctr" fontAlgn="b"/>
                      <a:r>
                        <a:rPr lang="en-US" sz="900" u="none" strike="noStrike" dirty="0" smtClean="0">
                          <a:effectLst/>
                        </a:rPr>
                        <a:t>Puma </a:t>
                      </a:r>
                      <a:r>
                        <a:rPr lang="en-US" sz="900" u="none" strike="noStrike" dirty="0">
                          <a:effectLst/>
                        </a:rPr>
                        <a:t>2600SY </a:t>
                      </a:r>
                      <a:r>
                        <a:rPr lang="en-US" sz="900" u="none" strike="noStrike" dirty="0" smtClean="0">
                          <a:effectLst/>
                        </a:rPr>
                        <a:t>(</a:t>
                      </a:r>
                      <a:r>
                        <a:rPr lang="ru-RU" sz="900" u="none" strike="noStrike" dirty="0">
                          <a:effectLst/>
                        </a:rPr>
                        <a:t>тип 2)-№2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Станок </a:t>
                      </a:r>
                      <a:r>
                        <a:rPr 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EMCO </a:t>
                      </a:r>
                      <a:endParaRPr lang="ru-RU" sz="9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b" latinLnBrk="0" hangingPunct="1"/>
                      <a:r>
                        <a:rPr lang="ru-RU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HYPERTURN 65-1300 </a:t>
                      </a:r>
                      <a:r>
                        <a:rPr lang="ru-RU" sz="900" u="none" strike="noStrike" dirty="0" smtClean="0">
                          <a:effectLst/>
                        </a:rPr>
                        <a:t>-№1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ru-RU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Станок </a:t>
                      </a:r>
                      <a:r>
                        <a:rPr 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EMCO </a:t>
                      </a:r>
                      <a:endParaRPr lang="ru-RU" sz="9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b" latinLnBrk="0" hangingPunct="1"/>
                      <a:r>
                        <a:rPr lang="ru-RU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HYPERTURN 65-1300 </a:t>
                      </a:r>
                      <a:r>
                        <a:rPr lang="ru-RU" sz="900" u="none" strike="noStrike" dirty="0" smtClean="0">
                          <a:effectLst/>
                        </a:rPr>
                        <a:t>-№2</a:t>
                      </a:r>
                      <a:endParaRPr lang="ru-RU" sz="9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50" name="Прямая соединительная линия 249"/>
          <p:cNvCxnSpPr/>
          <p:nvPr/>
        </p:nvCxnSpPr>
        <p:spPr bwMode="auto">
          <a:xfrm flipH="1" flipV="1">
            <a:off x="564226" y="764704"/>
            <a:ext cx="32695" cy="47059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1" name="Прямая соединительная линия 250"/>
          <p:cNvCxnSpPr/>
          <p:nvPr/>
        </p:nvCxnSpPr>
        <p:spPr bwMode="auto">
          <a:xfrm flipV="1">
            <a:off x="1320881" y="764710"/>
            <a:ext cx="0" cy="47025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2" name="Прямая соединительная линия 251"/>
          <p:cNvCxnSpPr/>
          <p:nvPr/>
        </p:nvCxnSpPr>
        <p:spPr bwMode="auto">
          <a:xfrm flipH="1" flipV="1">
            <a:off x="2023027" y="771014"/>
            <a:ext cx="17934" cy="46996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53" name="Text Box 34"/>
          <p:cNvSpPr txBox="1">
            <a:spLocks noChangeArrowheads="1"/>
          </p:cNvSpPr>
          <p:nvPr/>
        </p:nvSpPr>
        <p:spPr bwMode="auto">
          <a:xfrm>
            <a:off x="1680927" y="5510318"/>
            <a:ext cx="684213" cy="274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lang="en-US" altLang="ru-RU" sz="1400" dirty="0" smtClean="0">
                <a:solidFill>
                  <a:srgbClr val="000000"/>
                </a:solidFill>
                <a:latin typeface="Arial Narrow" pitchFamily="34" charset="0"/>
              </a:rPr>
              <a:t>3</a:t>
            </a:r>
            <a:endParaRPr lang="ru-RU" altLang="ru-RU" sz="1400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5" name="Text Box 66"/>
          <p:cNvSpPr txBox="1">
            <a:spLocks noChangeArrowheads="1"/>
          </p:cNvSpPr>
          <p:nvPr/>
        </p:nvSpPr>
        <p:spPr bwMode="auto">
          <a:xfrm>
            <a:off x="1053667" y="3579"/>
            <a:ext cx="9906000" cy="400111"/>
          </a:xfrm>
          <a:prstGeom prst="rect">
            <a:avLst/>
          </a:prstGeom>
          <a:extLst/>
        </p:spPr>
        <p:txBody>
          <a:bodyPr/>
          <a:lstStyle>
            <a:defPPr>
              <a:defRPr lang="ru-RU"/>
            </a:defPPr>
            <a:lvl1pPr algn="ctr" eaLnBrk="0" hangingPunct="0"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dirty="0">
                <a:solidFill>
                  <a:srgbClr val="FFFFFF"/>
                </a:solidFill>
              </a:rPr>
              <a:t>Реализуемый Проект внедрения НПО Энергомаш (115 цех)</a:t>
            </a:r>
          </a:p>
        </p:txBody>
      </p:sp>
      <p:cxnSp>
        <p:nvCxnSpPr>
          <p:cNvPr id="136" name="Прямая соединительная линия 135"/>
          <p:cNvCxnSpPr/>
          <p:nvPr/>
        </p:nvCxnSpPr>
        <p:spPr bwMode="auto">
          <a:xfrm flipH="1" flipV="1">
            <a:off x="2743108" y="764712"/>
            <a:ext cx="17934" cy="47025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 Box 34"/>
          <p:cNvSpPr txBox="1">
            <a:spLocks noChangeArrowheads="1"/>
          </p:cNvSpPr>
          <p:nvPr/>
        </p:nvSpPr>
        <p:spPr bwMode="auto">
          <a:xfrm>
            <a:off x="2401008" y="5517238"/>
            <a:ext cx="684213" cy="274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lang="en-US" altLang="ru-RU" sz="1400" dirty="0" smtClean="0">
                <a:solidFill>
                  <a:srgbClr val="000000"/>
                </a:solidFill>
                <a:latin typeface="Arial Narrow" pitchFamily="34" charset="0"/>
              </a:rPr>
              <a:t>4</a:t>
            </a:r>
            <a:endParaRPr lang="ru-RU" altLang="ru-RU" sz="1400" dirty="0">
              <a:solidFill>
                <a:srgbClr val="000000"/>
              </a:solidFill>
              <a:latin typeface="Arial Narrow" pitchFamily="34" charset="0"/>
            </a:endParaRPr>
          </a:p>
        </p:txBody>
      </p:sp>
      <p:cxnSp>
        <p:nvCxnSpPr>
          <p:cNvPr id="138" name="Прямая соединительная линия 137"/>
          <p:cNvCxnSpPr/>
          <p:nvPr/>
        </p:nvCxnSpPr>
        <p:spPr bwMode="auto">
          <a:xfrm flipH="1" flipV="1">
            <a:off x="3477246" y="764704"/>
            <a:ext cx="1940" cy="47059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0" name="Text Box 34"/>
          <p:cNvSpPr txBox="1">
            <a:spLocks noChangeArrowheads="1"/>
          </p:cNvSpPr>
          <p:nvPr/>
        </p:nvSpPr>
        <p:spPr bwMode="auto">
          <a:xfrm>
            <a:off x="3150623" y="5517238"/>
            <a:ext cx="684213" cy="274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lang="en-US" altLang="ru-RU" sz="1400" dirty="0" smtClean="0">
                <a:solidFill>
                  <a:srgbClr val="000000"/>
                </a:solidFill>
                <a:latin typeface="Arial Narrow" pitchFamily="34" charset="0"/>
              </a:rPr>
              <a:t>5</a:t>
            </a:r>
            <a:endParaRPr lang="ru-RU" altLang="ru-RU" sz="1400" dirty="0">
              <a:solidFill>
                <a:srgbClr val="000000"/>
              </a:solidFill>
              <a:latin typeface="Arial Narrow" pitchFamily="34" charset="0"/>
            </a:endParaRPr>
          </a:p>
        </p:txBody>
      </p:sp>
      <p:cxnSp>
        <p:nvCxnSpPr>
          <p:cNvPr id="141" name="Прямая соединительная линия 140"/>
          <p:cNvCxnSpPr/>
          <p:nvPr/>
        </p:nvCxnSpPr>
        <p:spPr bwMode="auto">
          <a:xfrm flipV="1">
            <a:off x="4147127" y="764710"/>
            <a:ext cx="0" cy="47025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2" name="Text Box 34"/>
          <p:cNvSpPr txBox="1">
            <a:spLocks noChangeArrowheads="1"/>
          </p:cNvSpPr>
          <p:nvPr/>
        </p:nvSpPr>
        <p:spPr bwMode="auto">
          <a:xfrm>
            <a:off x="3805027" y="5517238"/>
            <a:ext cx="684213" cy="274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50000"/>
              </a:spcBef>
            </a:pPr>
            <a:r>
              <a:rPr lang="en-US" altLang="ru-RU" sz="1400" dirty="0" smtClean="0">
                <a:solidFill>
                  <a:srgbClr val="000000"/>
                </a:solidFill>
                <a:latin typeface="Arial Narrow" pitchFamily="34" charset="0"/>
              </a:rPr>
              <a:t>6</a:t>
            </a:r>
            <a:endParaRPr lang="ru-RU" altLang="ru-RU" sz="1400" dirty="0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254" name="Group 185"/>
          <p:cNvGrpSpPr>
            <a:grpSpLocks/>
          </p:cNvGrpSpPr>
          <p:nvPr/>
        </p:nvGrpSpPr>
        <p:grpSpPr bwMode="auto">
          <a:xfrm>
            <a:off x="2617029" y="4789844"/>
            <a:ext cx="468189" cy="375739"/>
            <a:chOff x="1724716" y="2485663"/>
            <a:chExt cx="855561" cy="247650"/>
          </a:xfrm>
        </p:grpSpPr>
        <p:sp>
          <p:nvSpPr>
            <p:cNvPr id="255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gradFill rotWithShape="1">
              <a:gsLst>
                <a:gs pos="0">
                  <a:srgbClr val="E36C09">
                    <a:tint val="50000"/>
                    <a:satMod val="300000"/>
                  </a:srgbClr>
                </a:gs>
                <a:gs pos="35000">
                  <a:srgbClr val="E36C09">
                    <a:tint val="37000"/>
                    <a:satMod val="300000"/>
                  </a:srgbClr>
                </a:gs>
                <a:gs pos="100000">
                  <a:srgbClr val="E36C0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ru-RU" sz="1100" ker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56" name="Oval 30"/>
            <p:cNvSpPr>
              <a:spLocks noChangeArrowheads="1"/>
            </p:cNvSpPr>
            <p:nvPr/>
          </p:nvSpPr>
          <p:spPr bwMode="auto">
            <a:xfrm>
              <a:off x="1768089" y="2505215"/>
              <a:ext cx="534025" cy="208547"/>
            </a:xfrm>
            <a:prstGeom prst="ellipse">
              <a:avLst/>
            </a:prstGeom>
            <a:gradFill rotWithShape="1">
              <a:gsLst>
                <a:gs pos="0">
                  <a:srgbClr val="E36C09">
                    <a:tint val="50000"/>
                    <a:satMod val="300000"/>
                  </a:srgbClr>
                </a:gs>
                <a:gs pos="35000">
                  <a:srgbClr val="E36C09">
                    <a:tint val="37000"/>
                    <a:satMod val="300000"/>
                  </a:srgbClr>
                </a:gs>
                <a:gs pos="100000">
                  <a:srgbClr val="E36C0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  <a:defRPr/>
              </a:pPr>
              <a:r>
                <a:rPr lang="ru-RU" sz="1100" b="1" kern="0" dirty="0" smtClean="0">
                  <a:solidFill>
                    <a:sysClr val="windowText" lastClr="000000"/>
                  </a:solidFill>
                  <a:latin typeface="Arial Narrow" pitchFamily="34" charset="0"/>
                </a:rPr>
                <a:t>12</a:t>
              </a:r>
              <a:endParaRPr lang="ru-RU" sz="1100" b="1" kern="0" dirty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257" name="Group 185"/>
          <p:cNvGrpSpPr>
            <a:grpSpLocks/>
          </p:cNvGrpSpPr>
          <p:nvPr/>
        </p:nvGrpSpPr>
        <p:grpSpPr bwMode="auto">
          <a:xfrm>
            <a:off x="3176719" y="4797158"/>
            <a:ext cx="514854" cy="375739"/>
            <a:chOff x="1724716" y="2485663"/>
            <a:chExt cx="855561" cy="247650"/>
          </a:xfrm>
        </p:grpSpPr>
        <p:sp>
          <p:nvSpPr>
            <p:cNvPr id="258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FFFF0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ru-RU" sz="1100" ker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59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  <a:defRPr/>
              </a:pPr>
              <a:r>
                <a:rPr lang="ru-RU" sz="1100" b="1" kern="0" dirty="0" smtClean="0">
                  <a:solidFill>
                    <a:sysClr val="windowText" lastClr="000000"/>
                  </a:solidFill>
                  <a:latin typeface="Arial Narrow" pitchFamily="34" charset="0"/>
                </a:rPr>
                <a:t>12</a:t>
              </a:r>
              <a:endParaRPr lang="ru-RU" sz="1100" b="1" kern="0" dirty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260" name="Group 185"/>
          <p:cNvGrpSpPr>
            <a:grpSpLocks/>
          </p:cNvGrpSpPr>
          <p:nvPr/>
        </p:nvGrpSpPr>
        <p:grpSpPr bwMode="auto">
          <a:xfrm>
            <a:off x="3697152" y="4789844"/>
            <a:ext cx="520027" cy="375739"/>
            <a:chOff x="1724716" y="2485663"/>
            <a:chExt cx="855561" cy="247650"/>
          </a:xfrm>
        </p:grpSpPr>
        <p:sp>
          <p:nvSpPr>
            <p:cNvPr id="261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ru-RU" sz="1100" ker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62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  <a:defRPr/>
              </a:pPr>
              <a:r>
                <a:rPr lang="ru-RU" sz="1100" b="1" kern="0" dirty="0" smtClean="0">
                  <a:solidFill>
                    <a:sysClr val="windowText" lastClr="000000"/>
                  </a:solidFill>
                  <a:latin typeface="Arial Narrow" pitchFamily="34" charset="0"/>
                </a:rPr>
                <a:t>12</a:t>
              </a:r>
              <a:endParaRPr lang="ru-RU" sz="1100" b="1" kern="0" dirty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263" name="Group 185"/>
          <p:cNvGrpSpPr>
            <a:grpSpLocks/>
          </p:cNvGrpSpPr>
          <p:nvPr/>
        </p:nvGrpSpPr>
        <p:grpSpPr bwMode="auto">
          <a:xfrm>
            <a:off x="1619737" y="5141500"/>
            <a:ext cx="421224" cy="375739"/>
            <a:chOff x="1724716" y="2485663"/>
            <a:chExt cx="855561" cy="247650"/>
          </a:xfrm>
        </p:grpSpPr>
        <p:sp>
          <p:nvSpPr>
            <p:cNvPr id="264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gradFill rotWithShape="1">
              <a:gsLst>
                <a:gs pos="0">
                  <a:srgbClr val="E36C09">
                    <a:tint val="50000"/>
                    <a:satMod val="300000"/>
                  </a:srgbClr>
                </a:gs>
                <a:gs pos="35000">
                  <a:srgbClr val="E36C09">
                    <a:tint val="37000"/>
                    <a:satMod val="300000"/>
                  </a:srgbClr>
                </a:gs>
                <a:gs pos="100000">
                  <a:srgbClr val="E36C0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ru-RU" sz="1100" ker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65" name="Oval 30"/>
            <p:cNvSpPr>
              <a:spLocks noChangeArrowheads="1"/>
            </p:cNvSpPr>
            <p:nvPr/>
          </p:nvSpPr>
          <p:spPr bwMode="auto">
            <a:xfrm>
              <a:off x="1724718" y="2505215"/>
              <a:ext cx="577396" cy="208547"/>
            </a:xfrm>
            <a:prstGeom prst="ellipse">
              <a:avLst/>
            </a:prstGeom>
            <a:gradFill rotWithShape="1">
              <a:gsLst>
                <a:gs pos="0">
                  <a:srgbClr val="E36C09">
                    <a:tint val="50000"/>
                    <a:satMod val="300000"/>
                  </a:srgbClr>
                </a:gs>
                <a:gs pos="35000">
                  <a:srgbClr val="E36C09">
                    <a:tint val="37000"/>
                    <a:satMod val="300000"/>
                  </a:srgbClr>
                </a:gs>
                <a:gs pos="100000">
                  <a:srgbClr val="E36C0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  <a:defRPr/>
              </a:pPr>
              <a:r>
                <a:rPr lang="ru-RU" sz="1100" b="1" kern="0" dirty="0" smtClean="0">
                  <a:solidFill>
                    <a:sysClr val="windowText" lastClr="000000"/>
                  </a:solidFill>
                  <a:latin typeface="Arial Narrow" pitchFamily="34" charset="0"/>
                </a:rPr>
                <a:t>13</a:t>
              </a:r>
              <a:endParaRPr lang="ru-RU" sz="1100" b="1" kern="0" dirty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266" name="Group 185"/>
          <p:cNvGrpSpPr>
            <a:grpSpLocks/>
          </p:cNvGrpSpPr>
          <p:nvPr/>
        </p:nvGrpSpPr>
        <p:grpSpPr bwMode="auto">
          <a:xfrm>
            <a:off x="2099170" y="5141500"/>
            <a:ext cx="596218" cy="375739"/>
            <a:chOff x="1724716" y="2485663"/>
            <a:chExt cx="855561" cy="247650"/>
          </a:xfrm>
        </p:grpSpPr>
        <p:sp>
          <p:nvSpPr>
            <p:cNvPr id="267" name="Стрелка вправо 56"/>
            <p:cNvSpPr/>
            <p:nvPr/>
          </p:nvSpPr>
          <p:spPr bwMode="auto">
            <a:xfrm>
              <a:off x="1724716" y="2485663"/>
              <a:ext cx="855561" cy="247650"/>
            </a:xfrm>
            <a:prstGeom prst="rightArrow">
              <a:avLst/>
            </a:prstGeom>
            <a:solidFill>
              <a:srgbClr val="FFFF0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ru-RU" sz="1100" ker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68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  <a:defRPr/>
              </a:pPr>
              <a:r>
                <a:rPr lang="ru-RU" sz="1100" b="1" kern="0" dirty="0" smtClean="0">
                  <a:solidFill>
                    <a:sysClr val="windowText" lastClr="000000"/>
                  </a:solidFill>
                  <a:latin typeface="Arial Narrow" pitchFamily="34" charset="0"/>
                </a:rPr>
                <a:t>13</a:t>
              </a:r>
              <a:endParaRPr lang="ru-RU" sz="1100" b="1" kern="0" dirty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269" name="Group 185"/>
          <p:cNvGrpSpPr>
            <a:grpSpLocks/>
          </p:cNvGrpSpPr>
          <p:nvPr/>
        </p:nvGrpSpPr>
        <p:grpSpPr bwMode="auto">
          <a:xfrm>
            <a:off x="3126772" y="5141500"/>
            <a:ext cx="498373" cy="375739"/>
            <a:chOff x="1724715" y="2485663"/>
            <a:chExt cx="855560" cy="247650"/>
          </a:xfrm>
        </p:grpSpPr>
        <p:sp>
          <p:nvSpPr>
            <p:cNvPr id="270" name="Стрелка вправо 56"/>
            <p:cNvSpPr/>
            <p:nvPr/>
          </p:nvSpPr>
          <p:spPr bwMode="auto">
            <a:xfrm>
              <a:off x="1724715" y="2485663"/>
              <a:ext cx="855560" cy="247650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ru-RU" sz="1100" ker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71" name="Oval 30"/>
            <p:cNvSpPr>
              <a:spLocks noChangeArrowheads="1"/>
            </p:cNvSpPr>
            <p:nvPr/>
          </p:nvSpPr>
          <p:spPr bwMode="auto">
            <a:xfrm>
              <a:off x="1903835" y="2505215"/>
              <a:ext cx="398279" cy="208547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E36C0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144" tIns="9144" rIns="9144" bIns="9144" anchor="ctr"/>
            <a:lstStyle/>
            <a:p>
              <a:pPr marL="342900" indent="-342900" algn="ctr">
                <a:lnSpc>
                  <a:spcPct val="85000"/>
                </a:lnSpc>
                <a:buClr>
                  <a:srgbClr val="FF6600"/>
                </a:buClr>
                <a:buSzPct val="140000"/>
                <a:defRPr/>
              </a:pPr>
              <a:r>
                <a:rPr lang="ru-RU" sz="1100" b="1" kern="0" dirty="0" smtClean="0">
                  <a:solidFill>
                    <a:sysClr val="windowText" lastClr="000000"/>
                  </a:solidFill>
                  <a:latin typeface="Arial Narrow" pitchFamily="34" charset="0"/>
                </a:rPr>
                <a:t>13</a:t>
              </a:r>
              <a:endParaRPr lang="ru-RU" sz="1100" b="1" kern="0" dirty="0">
                <a:solidFill>
                  <a:sysClr val="windowText" lastClr="000000"/>
                </a:solidFill>
                <a:latin typeface="Arial Narrow" pitchFamily="34" charset="0"/>
              </a:endParaRPr>
            </a:p>
          </p:txBody>
        </p:sp>
      </p:grpSp>
      <p:pic>
        <p:nvPicPr>
          <p:cNvPr id="275" name="Picture 8"/>
          <p:cNvPicPr>
            <a:picLocks noChangeAspect="1" noChangeArrowheads="1"/>
          </p:cNvPicPr>
          <p:nvPr/>
        </p:nvPicPr>
        <p:blipFill rotWithShape="1">
          <a:blip r:embed="rId2"/>
          <a:srcRect l="25518" t="18167" r="17925"/>
          <a:stretch/>
        </p:blipFill>
        <p:spPr bwMode="auto">
          <a:xfrm>
            <a:off x="6981230" y="836718"/>
            <a:ext cx="1568330" cy="1180283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276" name="Picture 2"/>
          <p:cNvPicPr>
            <a:picLocks noChangeAspect="1" noChangeArrowheads="1"/>
          </p:cNvPicPr>
          <p:nvPr/>
        </p:nvPicPr>
        <p:blipFill rotWithShape="1">
          <a:blip r:embed="rId3"/>
          <a:srcRect l="27232" t="15474" r="24546"/>
          <a:stretch/>
        </p:blipFill>
        <p:spPr bwMode="auto">
          <a:xfrm>
            <a:off x="8180380" y="963095"/>
            <a:ext cx="1810695" cy="1475824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278" name="Picture 4"/>
          <p:cNvPicPr>
            <a:picLocks noChangeAspect="1" noChangeArrowheads="1"/>
          </p:cNvPicPr>
          <p:nvPr/>
        </p:nvPicPr>
        <p:blipFill rotWithShape="1">
          <a:blip r:embed="rId4"/>
          <a:srcRect l="19679" t="17138" r="26277"/>
          <a:stretch/>
        </p:blipFill>
        <p:spPr bwMode="auto">
          <a:xfrm>
            <a:off x="6844120" y="3823850"/>
            <a:ext cx="1979943" cy="150551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280" name="Picture 3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91" t="18466" r="29879"/>
          <a:stretch/>
        </p:blipFill>
        <p:spPr bwMode="auto">
          <a:xfrm>
            <a:off x="7351311" y="2346147"/>
            <a:ext cx="1658145" cy="145864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281" name="TextBox 280"/>
          <p:cNvSpPr txBox="1"/>
          <p:nvPr/>
        </p:nvSpPr>
        <p:spPr>
          <a:xfrm>
            <a:off x="4147133" y="5824951"/>
            <a:ext cx="52014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b="1" kern="0" dirty="0">
                <a:solidFill>
                  <a:srgbClr val="FF0000"/>
                </a:solidFill>
              </a:rPr>
              <a:t>26 </a:t>
            </a:r>
            <a:r>
              <a:rPr lang="ru-RU" sz="1200" b="1" kern="0" dirty="0">
                <a:solidFill>
                  <a:srgbClr val="000000"/>
                </a:solidFill>
              </a:rPr>
              <a:t>деталей представителей</a:t>
            </a:r>
            <a:r>
              <a:rPr lang="ru-RU" sz="1200" b="1" kern="0" dirty="0" smtClean="0">
                <a:solidFill>
                  <a:srgbClr val="000000"/>
                </a:solidFill>
              </a:rPr>
              <a:t>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b="1" kern="0" dirty="0" smtClean="0">
                <a:solidFill>
                  <a:srgbClr val="FF0000"/>
                </a:solidFill>
              </a:rPr>
              <a:t>75 </a:t>
            </a:r>
            <a:r>
              <a:rPr lang="ru-RU" sz="1200" b="1" kern="0" dirty="0" smtClean="0">
                <a:solidFill>
                  <a:srgbClr val="000000"/>
                </a:solidFill>
              </a:rPr>
              <a:t>технологических операций;</a:t>
            </a:r>
            <a:endParaRPr lang="ru-RU" sz="1200" b="1" kern="0" dirty="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b="1" kern="0" dirty="0" smtClean="0">
                <a:solidFill>
                  <a:srgbClr val="FF0000"/>
                </a:solidFill>
              </a:rPr>
              <a:t>13 </a:t>
            </a:r>
            <a:r>
              <a:rPr lang="ru-RU" sz="1200" b="1" kern="0" dirty="0" smtClean="0">
                <a:solidFill>
                  <a:srgbClr val="000000"/>
                </a:solidFill>
              </a:rPr>
              <a:t>единиц поставленного оборудования;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b="1" kern="0" dirty="0" smtClean="0">
                <a:solidFill>
                  <a:srgbClr val="FF0000"/>
                </a:solidFill>
              </a:rPr>
              <a:t>625 </a:t>
            </a:r>
            <a:r>
              <a:rPr lang="ru-RU" sz="1200" b="1" kern="0" dirty="0" smtClean="0">
                <a:solidFill>
                  <a:srgbClr val="000000"/>
                </a:solidFill>
              </a:rPr>
              <a:t>ч/дней – трудоемкость подготовительного этапа работ;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b="1" kern="0" dirty="0" smtClean="0">
                <a:solidFill>
                  <a:srgbClr val="FF0000"/>
                </a:solidFill>
              </a:rPr>
              <a:t>900 </a:t>
            </a:r>
            <a:r>
              <a:rPr lang="ru-RU" sz="1200" b="1" kern="0" dirty="0" smtClean="0">
                <a:solidFill>
                  <a:srgbClr val="000000"/>
                </a:solidFill>
              </a:rPr>
              <a:t>ч/дней – планируемая трудоемкость этапа внедрения.</a:t>
            </a:r>
            <a:endParaRPr lang="ru-RU" sz="1200" b="1" kern="0" dirty="0">
              <a:solidFill>
                <a:srgbClr val="000000"/>
              </a:solidFill>
            </a:endParaRPr>
          </a:p>
        </p:txBody>
      </p:sp>
      <p:sp>
        <p:nvSpPr>
          <p:cNvPr id="282" name="Заголовок 1"/>
          <p:cNvSpPr txBox="1">
            <a:spLocks/>
          </p:cNvSpPr>
          <p:nvPr/>
        </p:nvSpPr>
        <p:spPr>
          <a:xfrm>
            <a:off x="6923487" y="375054"/>
            <a:ext cx="302207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ru-RU" sz="1600" b="1" kern="0" dirty="0" smtClean="0">
                <a:solidFill>
                  <a:srgbClr val="C00000"/>
                </a:solidFill>
              </a:rPr>
              <a:t>Детали-представители</a:t>
            </a:r>
            <a:endParaRPr lang="ru-RU" sz="1600" b="1" kern="0" dirty="0">
              <a:solidFill>
                <a:srgbClr val="C00000"/>
              </a:solidFill>
            </a:endParaRPr>
          </a:p>
        </p:txBody>
      </p:sp>
      <p:pic>
        <p:nvPicPr>
          <p:cNvPr id="283" name="Picture 3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212" t="17797" r="25628"/>
          <a:stretch/>
        </p:blipFill>
        <p:spPr bwMode="auto">
          <a:xfrm>
            <a:off x="8151355" y="5262601"/>
            <a:ext cx="1368274" cy="101282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4" name="TextBox 3"/>
          <p:cNvSpPr txBox="1"/>
          <p:nvPr/>
        </p:nvSpPr>
        <p:spPr>
          <a:xfrm>
            <a:off x="4217179" y="5503602"/>
            <a:ext cx="511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Мес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88026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" y="1155604"/>
            <a:ext cx="1224137" cy="856896"/>
          </a:xfrm>
          <a:prstGeom prst="rect">
            <a:avLst/>
          </a:prstGeom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347996"/>
              </p:ext>
            </p:extLst>
          </p:nvPr>
        </p:nvGraphicFramePr>
        <p:xfrm>
          <a:off x="131441" y="2230902"/>
          <a:ext cx="3021360" cy="13178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3670"/>
                <a:gridCol w="638574"/>
                <a:gridCol w="509116"/>
              </a:tblGrid>
              <a:tr h="1296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</a:rPr>
                        <a:t>Характеристика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Значение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Ед.изм.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>
                    <a:solidFill>
                      <a:srgbClr val="00B0F0"/>
                    </a:solidFill>
                  </a:tcPr>
                </a:tc>
              </a:tr>
              <a:tr h="2194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</a:rPr>
                        <a:t>Максимальный диаметр заготовки над станиной</a:t>
                      </a:r>
                      <a:endParaRPr lang="ru-RU" sz="7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780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мм</a:t>
                      </a:r>
                      <a:endParaRPr lang="ru-RU" sz="7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 anchor="ctr"/>
                </a:tc>
              </a:tr>
              <a:tr h="12969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</a:rPr>
                        <a:t>Максимальный диаметр обработки</a:t>
                      </a:r>
                      <a:endParaRPr lang="ru-RU" sz="7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4</a:t>
                      </a:r>
                      <a:r>
                        <a:rPr lang="ru-RU" sz="700" dirty="0">
                          <a:effectLst/>
                        </a:rPr>
                        <a:t>06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мм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 anchor="ctr"/>
                </a:tc>
              </a:tr>
              <a:tr h="3202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</a:rPr>
                        <a:t>Максимальный вес обрабатываемой детали без люнета и задней бабки и патрона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250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кг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 anchor="ctr"/>
                </a:tc>
              </a:tr>
              <a:tr h="12969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Диаметр патрона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315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мм</a:t>
                      </a:r>
                      <a:endParaRPr lang="ru-RU" sz="7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 anchor="ctr"/>
                </a:tc>
              </a:tr>
              <a:tr h="12969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</a:rPr>
                        <a:t>Ход по оси </a:t>
                      </a:r>
                      <a:r>
                        <a:rPr lang="en-US" sz="700" dirty="0">
                          <a:effectLst/>
                        </a:rPr>
                        <a:t>X </a:t>
                      </a:r>
                      <a:r>
                        <a:rPr lang="ru-RU" sz="700" dirty="0">
                          <a:effectLst/>
                        </a:rPr>
                        <a:t>без опции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260</a:t>
                      </a:r>
                      <a:endParaRPr lang="ru-RU" sz="7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мм</a:t>
                      </a:r>
                      <a:endParaRPr lang="ru-RU" sz="7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 anchor="ctr"/>
                </a:tc>
              </a:tr>
              <a:tr h="12969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</a:rPr>
                        <a:t>Ход по оси </a:t>
                      </a:r>
                      <a:r>
                        <a:rPr lang="en-US" sz="700">
                          <a:effectLst/>
                        </a:rPr>
                        <a:t>Z</a:t>
                      </a:r>
                      <a:r>
                        <a:rPr lang="ru-RU" sz="700">
                          <a:effectLst/>
                        </a:rPr>
                        <a:t> без опции</a:t>
                      </a:r>
                      <a:endParaRPr lang="ru-RU" sz="7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830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мм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 anchor="ctr"/>
                </a:tc>
              </a:tr>
              <a:tr h="12969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</a:rPr>
                        <a:t>Ход по оси </a:t>
                      </a:r>
                      <a:r>
                        <a:rPr lang="en-US" sz="700" dirty="0">
                          <a:effectLst/>
                        </a:rPr>
                        <a:t>Y </a:t>
                      </a:r>
                      <a:r>
                        <a:rPr lang="ru-RU" sz="700" dirty="0">
                          <a:effectLst/>
                        </a:rPr>
                        <a:t>без опции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±52,5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мм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027" marR="14027" marT="0" marB="0" anchor="ctr"/>
                </a:tc>
              </a:tr>
            </a:tbl>
          </a:graphicData>
        </a:graphic>
      </p:graphicFrame>
      <p:pic>
        <p:nvPicPr>
          <p:cNvPr id="7" name="Рисунок 6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1232" y="1184823"/>
            <a:ext cx="1224136" cy="6732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52904"/>
              </p:ext>
            </p:extLst>
          </p:nvPr>
        </p:nvGraphicFramePr>
        <p:xfrm>
          <a:off x="6897215" y="2209343"/>
          <a:ext cx="2946153" cy="12916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732"/>
                <a:gridCol w="1847266"/>
                <a:gridCol w="556085"/>
                <a:gridCol w="476070"/>
              </a:tblGrid>
              <a:tr h="143519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ru-RU" sz="400" dirty="0">
                          <a:effectLst/>
                        </a:rPr>
                        <a:t> </a:t>
                      </a:r>
                      <a:endParaRPr lang="ru-RU" sz="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</a:rPr>
                        <a:t>Характеристика 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Значение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Ед. изм.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>
                    <a:solidFill>
                      <a:srgbClr val="00B0F0"/>
                    </a:solidFill>
                  </a:tcPr>
                </a:tc>
              </a:tr>
              <a:tr h="287040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ru-RU" sz="400">
                          <a:effectLst/>
                        </a:rPr>
                        <a:t> </a:t>
                      </a:r>
                      <a:endParaRPr lang="ru-RU" sz="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</a:rPr>
                        <a:t>Максимальный диаметр заготовки над направляющими: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dirty="0" smtClean="0">
                          <a:effectLst/>
                        </a:rPr>
                        <a:t>8</a:t>
                      </a:r>
                      <a:r>
                        <a:rPr lang="ru-RU" sz="700" dirty="0" smtClean="0">
                          <a:effectLst/>
                        </a:rPr>
                        <a:t>0</a:t>
                      </a:r>
                      <a:r>
                        <a:rPr lang="en-US" sz="700" dirty="0" smtClean="0">
                          <a:effectLst/>
                        </a:rPr>
                        <a:t>0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мм</a:t>
                      </a:r>
                      <a:endParaRPr lang="ru-RU" sz="7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 anchor="ctr"/>
                </a:tc>
              </a:tr>
              <a:tr h="143519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ru-RU" sz="400">
                          <a:effectLst/>
                        </a:rPr>
                        <a:t> </a:t>
                      </a:r>
                      <a:endParaRPr lang="ru-RU" sz="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</a:rPr>
                        <a:t>Максимальный диаметр обработки: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</a:rPr>
                        <a:t>70</a:t>
                      </a:r>
                      <a:r>
                        <a:rPr lang="en-US" sz="700" dirty="0" smtClean="0">
                          <a:effectLst/>
                        </a:rPr>
                        <a:t>0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мм</a:t>
                      </a:r>
                      <a:endParaRPr lang="ru-RU" sz="7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 anchor="ctr"/>
                </a:tc>
              </a:tr>
              <a:tr h="143519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ru-RU" sz="400">
                          <a:effectLst/>
                        </a:rPr>
                        <a:t> </a:t>
                      </a:r>
                      <a:endParaRPr lang="ru-RU" sz="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Max</a:t>
                      </a:r>
                      <a:r>
                        <a:rPr lang="ru-RU" sz="700">
                          <a:effectLst/>
                        </a:rPr>
                        <a:t> диаметр патрона:</a:t>
                      </a:r>
                      <a:endParaRPr lang="ru-RU" sz="7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630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мм</a:t>
                      </a:r>
                      <a:endParaRPr lang="ru-RU" sz="7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 anchor="ctr"/>
                </a:tc>
              </a:tr>
              <a:tr h="143519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ru-RU" sz="400">
                          <a:effectLst/>
                        </a:rPr>
                        <a:t> </a:t>
                      </a:r>
                      <a:endParaRPr lang="ru-RU" sz="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</a:rPr>
                        <a:t>Ход по оси </a:t>
                      </a:r>
                      <a:r>
                        <a:rPr lang="en-US" sz="700" dirty="0">
                          <a:effectLst/>
                        </a:rPr>
                        <a:t>X</a:t>
                      </a:r>
                      <a:r>
                        <a:rPr lang="ru-RU" sz="700" dirty="0">
                          <a:effectLst/>
                        </a:rPr>
                        <a:t> (вертикальное):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</a:rPr>
                        <a:t>1100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мм</a:t>
                      </a:r>
                      <a:endParaRPr lang="ru-RU" sz="7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 anchor="ctr"/>
                </a:tc>
              </a:tr>
              <a:tr h="143519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ru-RU" sz="400">
                          <a:effectLst/>
                        </a:rPr>
                        <a:t> </a:t>
                      </a:r>
                      <a:endParaRPr lang="ru-RU" sz="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</a:rPr>
                        <a:t>Ход по оси </a:t>
                      </a:r>
                      <a:r>
                        <a:rPr lang="en-US" sz="700" dirty="0">
                          <a:effectLst/>
                        </a:rPr>
                        <a:t>Z</a:t>
                      </a:r>
                      <a:r>
                        <a:rPr lang="ru-RU" sz="700" dirty="0">
                          <a:effectLst/>
                        </a:rPr>
                        <a:t> (продольное):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2200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мм</a:t>
                      </a:r>
                      <a:endParaRPr lang="ru-RU" sz="7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 anchor="ctr"/>
                </a:tc>
              </a:tr>
              <a:tr h="143519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ru-RU" sz="400">
                          <a:effectLst/>
                        </a:rPr>
                        <a:t> </a:t>
                      </a:r>
                      <a:endParaRPr lang="ru-RU" sz="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</a:rPr>
                        <a:t>Ход по оси </a:t>
                      </a:r>
                      <a:r>
                        <a:rPr lang="en-US" sz="700" dirty="0">
                          <a:effectLst/>
                        </a:rPr>
                        <a:t>Y</a:t>
                      </a:r>
                      <a:r>
                        <a:rPr lang="ru-RU" sz="700" dirty="0">
                          <a:effectLst/>
                        </a:rPr>
                        <a:t> (поперечное):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8</a:t>
                      </a:r>
                      <a:r>
                        <a:rPr lang="ru-RU" sz="700" dirty="0" smtClean="0">
                          <a:effectLst/>
                        </a:rPr>
                        <a:t>00 (±400)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dirty="0" err="1">
                          <a:effectLst/>
                        </a:rPr>
                        <a:t>мм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 anchor="ctr"/>
                </a:tc>
              </a:tr>
              <a:tr h="143519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ru-RU" sz="400">
                          <a:effectLst/>
                        </a:rPr>
                        <a:t> </a:t>
                      </a:r>
                      <a:endParaRPr lang="ru-RU" sz="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</a:rPr>
                        <a:t>Быстрый ход оси </a:t>
                      </a:r>
                      <a:r>
                        <a:rPr lang="en-US" sz="700" dirty="0" smtClean="0">
                          <a:effectLst/>
                        </a:rPr>
                        <a:t>X</a:t>
                      </a:r>
                      <a:r>
                        <a:rPr lang="ru-RU" sz="700" dirty="0" smtClean="0">
                          <a:effectLst/>
                        </a:rPr>
                        <a:t>,</a:t>
                      </a:r>
                      <a:r>
                        <a:rPr lang="ru-RU" sz="700" baseline="0" dirty="0" smtClean="0">
                          <a:effectLst/>
                        </a:rPr>
                        <a:t> </a:t>
                      </a:r>
                      <a:r>
                        <a:rPr lang="en-US" sz="700" baseline="0" dirty="0" smtClean="0">
                          <a:effectLst/>
                        </a:rPr>
                        <a:t>Y, Z</a:t>
                      </a:r>
                      <a:r>
                        <a:rPr lang="ru-RU" sz="700" dirty="0" smtClean="0">
                          <a:effectLst/>
                        </a:rPr>
                        <a:t>: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45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м/</a:t>
                      </a:r>
                      <a:r>
                        <a:rPr lang="en-US" sz="700" dirty="0" err="1">
                          <a:effectLst/>
                        </a:rPr>
                        <a:t>мин</a:t>
                      </a:r>
                      <a:endParaRPr lang="ru-RU" sz="7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5332" marR="25332" marT="0" marB="0"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9383" y="83883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00" b="1" i="1" dirty="0" smtClean="0">
                <a:solidFill>
                  <a:srgbClr val="000000"/>
                </a:solidFill>
              </a:rPr>
              <a:t>Токарно-фрезерный </a:t>
            </a:r>
          </a:p>
          <a:p>
            <a:pPr algn="ctr"/>
            <a:r>
              <a:rPr lang="ru-RU" sz="900" b="1" i="1" dirty="0" smtClean="0">
                <a:solidFill>
                  <a:srgbClr val="000000"/>
                </a:solidFill>
              </a:rPr>
              <a:t>обрабатывающий центр PUMA </a:t>
            </a:r>
            <a:r>
              <a:rPr lang="ru-RU" sz="900" b="1" i="1" dirty="0">
                <a:solidFill>
                  <a:srgbClr val="000000"/>
                </a:solidFill>
              </a:rPr>
              <a:t>2600SY</a:t>
            </a:r>
            <a:endParaRPr lang="ru-RU" sz="900" dirty="0">
              <a:solidFill>
                <a:srgbClr val="000000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041236" y="795563"/>
            <a:ext cx="277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00" b="1" i="1" dirty="0">
                <a:solidFill>
                  <a:srgbClr val="000000"/>
                </a:solidFill>
              </a:rPr>
              <a:t>Токарно-фрезерный обрабатывающий</a:t>
            </a:r>
          </a:p>
          <a:p>
            <a:pPr algn="ctr"/>
            <a:r>
              <a:rPr lang="ru-RU" sz="900" b="1" i="1" dirty="0">
                <a:solidFill>
                  <a:srgbClr val="000000"/>
                </a:solidFill>
              </a:rPr>
              <a:t> центр </a:t>
            </a:r>
            <a:r>
              <a:rPr lang="en-US" sz="900" b="1" i="1" dirty="0">
                <a:solidFill>
                  <a:srgbClr val="000000"/>
                </a:solidFill>
              </a:rPr>
              <a:t>ZVH </a:t>
            </a:r>
            <a:r>
              <a:rPr lang="ru-RU" sz="900" b="1" i="1" dirty="0">
                <a:solidFill>
                  <a:srgbClr val="000000"/>
                </a:solidFill>
              </a:rPr>
              <a:t>55/</a:t>
            </a:r>
            <a:r>
              <a:rPr lang="en-US" sz="900" b="1" i="1" dirty="0">
                <a:solidFill>
                  <a:srgbClr val="000000"/>
                </a:solidFill>
              </a:rPr>
              <a:t>L</a:t>
            </a:r>
            <a:r>
              <a:rPr lang="ru-RU" sz="900" b="1" i="1" dirty="0">
                <a:solidFill>
                  <a:srgbClr val="000000"/>
                </a:solidFill>
              </a:rPr>
              <a:t>2200 </a:t>
            </a:r>
            <a:r>
              <a:rPr lang="en-US" sz="900" b="1" i="1" dirty="0">
                <a:solidFill>
                  <a:srgbClr val="000000"/>
                </a:solidFill>
              </a:rPr>
              <a:t>Multiprocess</a:t>
            </a:r>
            <a:endParaRPr lang="ru-RU" sz="900" b="1" i="1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464" y="1947698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rgbClr val="FF0000"/>
                </a:solidFill>
              </a:rPr>
              <a:t>4 станка</a:t>
            </a:r>
            <a:endParaRPr lang="ru-RU" sz="1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1235" y="1855943"/>
            <a:ext cx="111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FF0000"/>
                </a:solidFill>
              </a:rPr>
              <a:t>2</a:t>
            </a:r>
            <a:r>
              <a:rPr lang="ru-RU" sz="1400" b="1" dirty="0" smtClean="0">
                <a:solidFill>
                  <a:srgbClr val="FF0000"/>
                </a:solidFill>
              </a:rPr>
              <a:t> станка</a:t>
            </a:r>
            <a:endParaRPr lang="ru-RU" sz="1400" b="1" dirty="0">
              <a:solidFill>
                <a:srgbClr val="FF0000"/>
              </a:solidFill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78" t="18112" r="31714"/>
          <a:stretch/>
        </p:blipFill>
        <p:spPr bwMode="auto">
          <a:xfrm>
            <a:off x="1316763" y="1726545"/>
            <a:ext cx="446318" cy="44229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20" name="Рисунок 19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5" t="8487" r="14576" b="8716"/>
          <a:stretch/>
        </p:blipFill>
        <p:spPr bwMode="auto">
          <a:xfrm>
            <a:off x="1431865" y="1269609"/>
            <a:ext cx="314621" cy="3502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Рисунок 20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3" t="10194" r="10733" b="7066"/>
          <a:stretch/>
        </p:blipFill>
        <p:spPr bwMode="auto">
          <a:xfrm>
            <a:off x="2396722" y="1327483"/>
            <a:ext cx="360040" cy="2827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Рисунок 21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0" t="20795" r="8040" b="8869"/>
          <a:stretch/>
        </p:blipFill>
        <p:spPr bwMode="auto">
          <a:xfrm>
            <a:off x="1833143" y="1326459"/>
            <a:ext cx="504056" cy="2414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 rotWithShape="1">
          <a:blip r:embed="rId8"/>
          <a:srcRect l="25518" t="18167" r="17925"/>
          <a:stretch/>
        </p:blipFill>
        <p:spPr bwMode="auto">
          <a:xfrm>
            <a:off x="2252730" y="1701838"/>
            <a:ext cx="579027" cy="4494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212" t="17797" r="25628"/>
          <a:stretch/>
        </p:blipFill>
        <p:spPr bwMode="auto">
          <a:xfrm>
            <a:off x="1798597" y="1771183"/>
            <a:ext cx="454134" cy="364173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26" name="Picture 6"/>
          <p:cNvPicPr>
            <a:picLocks noChangeAspect="1" noChangeArrowheads="1"/>
          </p:cNvPicPr>
          <p:nvPr/>
        </p:nvPicPr>
        <p:blipFill rotWithShape="1">
          <a:blip r:embed="rId10"/>
          <a:srcRect l="21923" t="18368" r="21950"/>
          <a:stretch/>
        </p:blipFill>
        <p:spPr bwMode="auto">
          <a:xfrm>
            <a:off x="5301001" y="1532976"/>
            <a:ext cx="486218" cy="38024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27" name="Рисунок 26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8" t="8881" r="11848" b="14140"/>
          <a:stretch/>
        </p:blipFill>
        <p:spPr bwMode="auto">
          <a:xfrm>
            <a:off x="5787213" y="1124744"/>
            <a:ext cx="492657" cy="3944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Рисунок 27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7" t="5912" r="15088" b="11835"/>
          <a:stretch/>
        </p:blipFill>
        <p:spPr bwMode="auto">
          <a:xfrm>
            <a:off x="6199488" y="1550072"/>
            <a:ext cx="409703" cy="3685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Рисунок 28"/>
          <p:cNvPicPr/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4" t="12371" r="12449" b="19931"/>
          <a:stretch/>
        </p:blipFill>
        <p:spPr bwMode="auto">
          <a:xfrm>
            <a:off x="5025013" y="1152603"/>
            <a:ext cx="734538" cy="3413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91" t="18466" r="29879"/>
          <a:stretch/>
        </p:blipFill>
        <p:spPr bwMode="auto">
          <a:xfrm>
            <a:off x="8374959" y="1155609"/>
            <a:ext cx="460542" cy="438893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31" name="Рисунок 30"/>
          <p:cNvPicPr/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5" t="13131" r="18162" b="6318"/>
          <a:stretch/>
        </p:blipFill>
        <p:spPr bwMode="auto">
          <a:xfrm>
            <a:off x="9161833" y="1232235"/>
            <a:ext cx="360040" cy="371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 rotWithShape="1">
          <a:blip r:embed="rId16"/>
          <a:srcRect l="21050" t="24820" r="12036" b="8397"/>
          <a:stretch/>
        </p:blipFill>
        <p:spPr bwMode="auto">
          <a:xfrm>
            <a:off x="8989421" y="1660546"/>
            <a:ext cx="704856" cy="386164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34" name="Picture 6"/>
          <p:cNvPicPr>
            <a:picLocks noChangeAspect="1" noChangeArrowheads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00" t="18330" r="23175"/>
          <a:stretch/>
        </p:blipFill>
        <p:spPr bwMode="auto">
          <a:xfrm>
            <a:off x="8348213" y="1657246"/>
            <a:ext cx="461943" cy="392764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32" name="Рисунок 31"/>
          <p:cNvPicPr/>
          <p:nvPr/>
        </p:nvPicPr>
        <p:blipFill>
          <a:blip r:embed="rId18"/>
          <a:stretch>
            <a:fillRect/>
          </a:stretch>
        </p:blipFill>
        <p:spPr>
          <a:xfrm>
            <a:off x="3462437" y="1155611"/>
            <a:ext cx="1490563" cy="953303"/>
          </a:xfrm>
          <a:prstGeom prst="rect">
            <a:avLst/>
          </a:prstGeom>
        </p:spPr>
      </p:pic>
      <p:sp>
        <p:nvSpPr>
          <p:cNvPr id="35" name="Прямоугольник 34"/>
          <p:cNvSpPr/>
          <p:nvPr/>
        </p:nvSpPr>
        <p:spPr>
          <a:xfrm>
            <a:off x="3440833" y="764704"/>
            <a:ext cx="323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00" b="1" i="1" dirty="0">
                <a:solidFill>
                  <a:srgbClr val="000000"/>
                </a:solidFill>
              </a:rPr>
              <a:t>Токарно-фрезерный </a:t>
            </a:r>
          </a:p>
          <a:p>
            <a:pPr algn="ctr"/>
            <a:r>
              <a:rPr lang="ru-RU" sz="900" b="1" i="1" dirty="0">
                <a:solidFill>
                  <a:srgbClr val="000000"/>
                </a:solidFill>
              </a:rPr>
              <a:t>обрабатывающий центр HYPERTURN 65-1300 </a:t>
            </a:r>
          </a:p>
        </p:txBody>
      </p:sp>
      <p:graphicFrame>
        <p:nvGraphicFramePr>
          <p:cNvPr id="36" name="Таблица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535680"/>
              </p:ext>
            </p:extLst>
          </p:nvPr>
        </p:nvGraphicFramePr>
        <p:xfrm>
          <a:off x="3440831" y="2204865"/>
          <a:ext cx="3247344" cy="1338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0017"/>
                <a:gridCol w="765632"/>
                <a:gridCol w="731695"/>
              </a:tblGrid>
              <a:tr h="167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700" kern="50" dirty="0" smtClean="0">
                          <a:effectLst/>
                        </a:rPr>
                        <a:t>Характеристика</a:t>
                      </a:r>
                      <a:endParaRPr lang="ru-RU" sz="700" kern="50" dirty="0">
                        <a:effectLst/>
                        <a:latin typeface="Times New Roman"/>
                        <a:ea typeface="DejaVu Sans"/>
                      </a:endParaRPr>
                    </a:p>
                  </a:txBody>
                  <a:tcPr marL="17960" marR="1796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</a:rPr>
                        <a:t>Значение</a:t>
                      </a:r>
                      <a:endParaRPr lang="ru-RU" sz="700" dirty="0">
                        <a:solidFill>
                          <a:srgbClr val="000000"/>
                        </a:solidFill>
                        <a:effectLst/>
                        <a:latin typeface="WLXAC U+ Times"/>
                        <a:ea typeface="Times New Roman"/>
                        <a:cs typeface="WLXAC U+ Times"/>
                      </a:endParaRPr>
                    </a:p>
                  </a:txBody>
                  <a:tcPr marL="17960" marR="1796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solidFill>
                            <a:srgbClr val="000000"/>
                          </a:solidFill>
                          <a:effectLst/>
                          <a:latin typeface="WLXAC U+ Times"/>
                          <a:ea typeface="Times New Roman"/>
                          <a:cs typeface="WLXAC U+ Times"/>
                        </a:rPr>
                        <a:t>Ед. изм.</a:t>
                      </a:r>
                      <a:endParaRPr lang="ru-RU" sz="700" dirty="0">
                        <a:solidFill>
                          <a:srgbClr val="000000"/>
                        </a:solidFill>
                        <a:effectLst/>
                        <a:latin typeface="WLXAC U+ Times"/>
                        <a:ea typeface="Times New Roman"/>
                        <a:cs typeface="WLXAC U+ Times"/>
                      </a:endParaRPr>
                    </a:p>
                  </a:txBody>
                  <a:tcPr marL="17960" marR="17960" marT="0" marB="0" anchor="ctr">
                    <a:solidFill>
                      <a:srgbClr val="00B0F0"/>
                    </a:solidFill>
                  </a:tcPr>
                </a:tc>
              </a:tr>
              <a:tr h="167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700" b="1" kern="50" dirty="0" smtClean="0">
                          <a:effectLst/>
                        </a:rPr>
                        <a:t>Главный</a:t>
                      </a:r>
                      <a:r>
                        <a:rPr lang="ru-RU" sz="700" b="1" kern="50" baseline="0" dirty="0" smtClean="0">
                          <a:effectLst/>
                        </a:rPr>
                        <a:t> </a:t>
                      </a:r>
                      <a:r>
                        <a:rPr lang="en-US" sz="700" b="1" kern="50" dirty="0" smtClean="0">
                          <a:effectLst/>
                        </a:rPr>
                        <a:t>шпиндель</a:t>
                      </a:r>
                      <a:endParaRPr lang="ru-RU" sz="700" b="1" kern="50" dirty="0" smtClean="0">
                        <a:effectLst/>
                        <a:latin typeface="Times New Roman"/>
                        <a:ea typeface="DejaVu Sans"/>
                      </a:endParaRPr>
                    </a:p>
                  </a:txBody>
                  <a:tcPr marL="17960" marR="17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700" dirty="0">
                        <a:solidFill>
                          <a:srgbClr val="000000"/>
                        </a:solidFill>
                        <a:effectLst/>
                        <a:latin typeface="WLXAC U+ Times"/>
                        <a:ea typeface="Times New Roman"/>
                        <a:cs typeface="WLXAC U+ Times"/>
                      </a:endParaRPr>
                    </a:p>
                  </a:txBody>
                  <a:tcPr marL="17960" marR="17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7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/>
                        <a:cs typeface="WLXAC U+ Times"/>
                      </a:endParaRPr>
                    </a:p>
                  </a:txBody>
                  <a:tcPr marL="17960" marR="17960" marT="0" marB="0" anchor="ctr"/>
                </a:tc>
              </a:tr>
              <a:tr h="1097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 kern="50" dirty="0">
                          <a:effectLst/>
                        </a:rPr>
                        <a:t>Диаметр </a:t>
                      </a:r>
                      <a:r>
                        <a:rPr lang="en-US" sz="700" kern="50" dirty="0" smtClean="0">
                          <a:effectLst/>
                        </a:rPr>
                        <a:t>прутка</a:t>
                      </a:r>
                      <a:endParaRPr lang="ru-RU" sz="700" kern="50" dirty="0">
                        <a:effectLst/>
                        <a:latin typeface="Times New Roman"/>
                        <a:ea typeface="DejaVu Sans"/>
                      </a:endParaRPr>
                    </a:p>
                  </a:txBody>
                  <a:tcPr marL="17960" marR="17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  <a:endParaRPr lang="ru-RU" sz="700" dirty="0">
                        <a:solidFill>
                          <a:srgbClr val="000000"/>
                        </a:solidFill>
                        <a:effectLst/>
                        <a:latin typeface="WLXAC U+ Times"/>
                        <a:ea typeface="Times New Roman"/>
                        <a:cs typeface="WLXAC U+ Times"/>
                      </a:endParaRPr>
                    </a:p>
                  </a:txBody>
                  <a:tcPr marL="17960" marR="17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WLXAC U+ Times"/>
                        </a:rPr>
                        <a:t>мм</a:t>
                      </a:r>
                      <a:endParaRPr lang="ru-RU" sz="7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/>
                        <a:cs typeface="WLXAC U+ Times"/>
                      </a:endParaRPr>
                    </a:p>
                  </a:txBody>
                  <a:tcPr marL="17960" marR="17960" marT="0" marB="0" anchor="ctr"/>
                </a:tc>
              </a:tr>
              <a:tr h="1446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 kern="50" dirty="0">
                          <a:effectLst/>
                        </a:rPr>
                        <a:t>Частота </a:t>
                      </a:r>
                      <a:r>
                        <a:rPr lang="en-US" sz="700" kern="50" dirty="0" smtClean="0">
                          <a:effectLst/>
                        </a:rPr>
                        <a:t>вращения</a:t>
                      </a:r>
                      <a:endParaRPr lang="ru-RU" sz="700" kern="50" dirty="0">
                        <a:effectLst/>
                        <a:latin typeface="Times New Roman"/>
                        <a:ea typeface="DejaVu Sans"/>
                      </a:endParaRPr>
                    </a:p>
                  </a:txBody>
                  <a:tcPr marL="17960" marR="17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</a:rPr>
                        <a:t>0-5000</a:t>
                      </a:r>
                      <a:endParaRPr lang="ru-RU" sz="700" dirty="0">
                        <a:solidFill>
                          <a:srgbClr val="000000"/>
                        </a:solidFill>
                        <a:effectLst/>
                        <a:latin typeface="WLXAC U+ Times"/>
                        <a:ea typeface="Times New Roman"/>
                        <a:cs typeface="WLXAC U+ Times"/>
                      </a:endParaRPr>
                    </a:p>
                  </a:txBody>
                  <a:tcPr marL="17960" marR="1796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kern="50" dirty="0" smtClean="0">
                          <a:effectLst/>
                          <a:latin typeface="+mn-lt"/>
                        </a:rPr>
                        <a:t>об/</a:t>
                      </a:r>
                      <a:r>
                        <a:rPr lang="en-US" sz="700" kern="50" dirty="0" err="1" smtClean="0">
                          <a:effectLst/>
                          <a:latin typeface="+mn-lt"/>
                        </a:rPr>
                        <a:t>мин</a:t>
                      </a:r>
                      <a:endParaRPr lang="ru-RU" sz="7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/>
                        <a:cs typeface="WLXAC U+ Times"/>
                      </a:endParaRPr>
                    </a:p>
                  </a:txBody>
                  <a:tcPr marL="17960" marR="17960" marT="0" marB="0" anchor="ctr"/>
                </a:tc>
              </a:tr>
              <a:tr h="12089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700" kern="50" dirty="0" smtClean="0">
                          <a:effectLst/>
                        </a:rPr>
                        <a:t>Мощность шпинделя</a:t>
                      </a:r>
                      <a:endParaRPr lang="ru-RU" sz="700" kern="50" dirty="0">
                        <a:effectLst/>
                        <a:latin typeface="Times New Roman"/>
                        <a:ea typeface="DejaVu Sans"/>
                      </a:endParaRPr>
                    </a:p>
                  </a:txBody>
                  <a:tcPr marL="17960" marR="17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</a:rPr>
                        <a:t>29</a:t>
                      </a:r>
                      <a:endParaRPr lang="ru-RU" sz="700" dirty="0">
                        <a:solidFill>
                          <a:srgbClr val="000000"/>
                        </a:solidFill>
                        <a:effectLst/>
                        <a:latin typeface="WLXAC U+ Times"/>
                        <a:ea typeface="Times New Roman"/>
                        <a:cs typeface="WLXAC U+ Times"/>
                      </a:endParaRPr>
                    </a:p>
                  </a:txBody>
                  <a:tcPr marL="17960" marR="17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WLXAC U+ Times"/>
                        </a:rPr>
                        <a:t>кВт</a:t>
                      </a:r>
                      <a:endParaRPr lang="ru-RU" sz="7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/>
                        <a:cs typeface="WLXAC U+ Times"/>
                      </a:endParaRPr>
                    </a:p>
                  </a:txBody>
                  <a:tcPr marL="17960" marR="17960" marT="0" marB="0" anchor="ctr"/>
                </a:tc>
              </a:tr>
              <a:tr h="1440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700" kern="50" dirty="0" smtClean="0">
                          <a:effectLst/>
                        </a:rPr>
                        <a:t>Тип передней части шпинделя</a:t>
                      </a:r>
                      <a:endParaRPr lang="ru-RU" sz="700" kern="50" dirty="0">
                        <a:effectLst/>
                        <a:latin typeface="Times New Roman"/>
                        <a:ea typeface="DejaVu Sans"/>
                      </a:endParaRPr>
                    </a:p>
                  </a:txBody>
                  <a:tcPr marL="17960" marR="17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700" kern="50" dirty="0" smtClean="0">
                          <a:effectLst/>
                        </a:rPr>
                        <a:t>А 2-6</a:t>
                      </a:r>
                      <a:endParaRPr lang="ru-RU" sz="700" kern="50" dirty="0">
                        <a:effectLst/>
                        <a:latin typeface="Times New Roman"/>
                        <a:ea typeface="DejaVu Sans"/>
                      </a:endParaRPr>
                    </a:p>
                  </a:txBody>
                  <a:tcPr marL="17960" marR="17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700" kern="50" dirty="0">
                        <a:effectLst/>
                        <a:latin typeface="+mn-lt"/>
                        <a:ea typeface="DejaVu Sans"/>
                      </a:endParaRPr>
                    </a:p>
                  </a:txBody>
                  <a:tcPr marL="17960" marR="17960" marT="0" marB="0" anchor="ctr"/>
                </a:tc>
              </a:tr>
              <a:tr h="1097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 b="1" kern="50" dirty="0">
                          <a:effectLst/>
                        </a:rPr>
                        <a:t>Контршпиндель</a:t>
                      </a:r>
                      <a:endParaRPr lang="ru-RU" sz="700" b="1" kern="50" dirty="0">
                        <a:effectLst/>
                        <a:latin typeface="Times New Roman"/>
                        <a:ea typeface="DejaVu Sans"/>
                      </a:endParaRPr>
                    </a:p>
                  </a:txBody>
                  <a:tcPr marL="17960" marR="17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</a:rPr>
                        <a:t> </a:t>
                      </a:r>
                      <a:endParaRPr lang="ru-RU" sz="700" dirty="0">
                        <a:solidFill>
                          <a:srgbClr val="000000"/>
                        </a:solidFill>
                        <a:effectLst/>
                        <a:latin typeface="WLXAC U+ Times"/>
                        <a:ea typeface="Times New Roman"/>
                        <a:cs typeface="WLXAC U+ Times"/>
                      </a:endParaRPr>
                    </a:p>
                  </a:txBody>
                  <a:tcPr marL="17960" marR="17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7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/>
                        <a:cs typeface="WLXAC U+ Times"/>
                      </a:endParaRPr>
                    </a:p>
                  </a:txBody>
                  <a:tcPr marL="17960" marR="17960" marT="0" marB="0" anchor="ctr"/>
                </a:tc>
              </a:tr>
              <a:tr h="1202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 kern="50" dirty="0">
                          <a:effectLst/>
                        </a:rPr>
                        <a:t>Диаметр </a:t>
                      </a:r>
                      <a:r>
                        <a:rPr lang="en-US" sz="700" kern="50" dirty="0" smtClean="0">
                          <a:effectLst/>
                        </a:rPr>
                        <a:t>прутка</a:t>
                      </a:r>
                      <a:endParaRPr lang="ru-RU" sz="700" kern="50" dirty="0">
                        <a:effectLst/>
                        <a:latin typeface="Times New Roman"/>
                        <a:ea typeface="DejaVu Sans"/>
                      </a:endParaRPr>
                    </a:p>
                  </a:txBody>
                  <a:tcPr marL="17960" marR="1796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  <a:endParaRPr lang="ru-RU" sz="700" dirty="0">
                        <a:solidFill>
                          <a:srgbClr val="000000"/>
                        </a:solidFill>
                        <a:effectLst/>
                        <a:latin typeface="WLXAC U+ Times"/>
                        <a:ea typeface="Times New Roman"/>
                        <a:cs typeface="WLXAC U+ Times"/>
                      </a:endParaRPr>
                    </a:p>
                  </a:txBody>
                  <a:tcPr marL="17960" marR="17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WLXAC U+ Times"/>
                        </a:rPr>
                        <a:t>мм</a:t>
                      </a:r>
                      <a:endParaRPr lang="ru-RU" sz="7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/>
                        <a:cs typeface="WLXAC U+ Times"/>
                      </a:endParaRPr>
                    </a:p>
                  </a:txBody>
                  <a:tcPr marL="17960" marR="17960" marT="0" marB="0" anchor="ctr"/>
                </a:tc>
              </a:tr>
              <a:tr h="1440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 kern="50" dirty="0">
                          <a:effectLst/>
                        </a:rPr>
                        <a:t>Частота </a:t>
                      </a:r>
                      <a:r>
                        <a:rPr lang="en-US" sz="700" kern="50" dirty="0" smtClean="0">
                          <a:effectLst/>
                        </a:rPr>
                        <a:t>вращения</a:t>
                      </a:r>
                      <a:endParaRPr lang="ru-RU" sz="700" kern="50" dirty="0">
                        <a:effectLst/>
                        <a:latin typeface="Times New Roman"/>
                        <a:ea typeface="DejaVu Sans"/>
                      </a:endParaRPr>
                    </a:p>
                  </a:txBody>
                  <a:tcPr marL="17960" marR="1796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</a:rPr>
                        <a:t>0-5000</a:t>
                      </a:r>
                      <a:endParaRPr lang="ru-RU" sz="700" dirty="0">
                        <a:solidFill>
                          <a:srgbClr val="000000"/>
                        </a:solidFill>
                        <a:effectLst/>
                        <a:latin typeface="WLXAC U+ Times"/>
                        <a:ea typeface="Times New Roman"/>
                        <a:cs typeface="WLXAC U+ Times"/>
                      </a:endParaRPr>
                    </a:p>
                  </a:txBody>
                  <a:tcPr marL="17960" marR="17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WLXAC U+ Times"/>
                        </a:rPr>
                        <a:t>об/мин</a:t>
                      </a:r>
                      <a:endParaRPr lang="ru-RU" sz="7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/>
                        <a:cs typeface="WLXAC U+ Times"/>
                      </a:endParaRPr>
                    </a:p>
                  </a:txBody>
                  <a:tcPr marL="17960" marR="17960" marT="0" marB="0" anchor="ctr"/>
                </a:tc>
              </a:tr>
              <a:tr h="1097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700" kern="50" dirty="0" smtClean="0">
                          <a:effectLst/>
                        </a:rPr>
                        <a:t>Мощность шпинделя</a:t>
                      </a:r>
                      <a:endParaRPr lang="ru-RU" sz="700" kern="50" dirty="0">
                        <a:effectLst/>
                        <a:latin typeface="Times New Roman"/>
                        <a:ea typeface="DejaVu Sans"/>
                      </a:endParaRPr>
                    </a:p>
                  </a:txBody>
                  <a:tcPr marL="17960" marR="17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</a:rPr>
                        <a:t>29</a:t>
                      </a:r>
                      <a:endParaRPr lang="ru-RU" sz="700" dirty="0">
                        <a:solidFill>
                          <a:srgbClr val="000000"/>
                        </a:solidFill>
                        <a:effectLst/>
                        <a:latin typeface="WLXAC U+ Times"/>
                        <a:ea typeface="Times New Roman"/>
                        <a:cs typeface="WLXAC U+ Times"/>
                      </a:endParaRPr>
                    </a:p>
                  </a:txBody>
                  <a:tcPr marL="17960" marR="17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WLXAC U+ Times"/>
                        </a:rPr>
                        <a:t>кВт</a:t>
                      </a:r>
                      <a:endParaRPr lang="ru-RU" sz="7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/>
                        <a:cs typeface="WLXAC U+ Times"/>
                      </a:endParaRPr>
                    </a:p>
                  </a:txBody>
                  <a:tcPr marL="17960" marR="17960" marT="0" marB="0" anchor="ctr"/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5688101" y="1844830"/>
            <a:ext cx="1023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FF0000"/>
                </a:solidFill>
              </a:rPr>
              <a:t>2</a:t>
            </a:r>
            <a:r>
              <a:rPr lang="ru-RU" sz="1400" b="1" dirty="0" smtClean="0">
                <a:solidFill>
                  <a:srgbClr val="FF0000"/>
                </a:solidFill>
              </a:rPr>
              <a:t> станка</a:t>
            </a:r>
            <a:endParaRPr lang="ru-RU" sz="1400" b="1" dirty="0">
              <a:solidFill>
                <a:srgbClr val="FF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4" y="795566"/>
            <a:ext cx="3224807" cy="2736307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ru-RU" b="1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9" name="Прямоугольник 38"/>
          <p:cNvSpPr/>
          <p:nvPr/>
        </p:nvSpPr>
        <p:spPr bwMode="auto">
          <a:xfrm>
            <a:off x="3368824" y="785757"/>
            <a:ext cx="3327389" cy="2746117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ru-RU" b="1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40" name="Прямоугольник 39"/>
          <p:cNvSpPr/>
          <p:nvPr/>
        </p:nvSpPr>
        <p:spPr bwMode="auto">
          <a:xfrm>
            <a:off x="6825209" y="795566"/>
            <a:ext cx="3080792" cy="2736307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ru-RU" b="1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27764" y="476681"/>
            <a:ext cx="4575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 smtClean="0">
                <a:solidFill>
                  <a:srgbClr val="FF0000"/>
                </a:solidFill>
              </a:rPr>
              <a:t>Характеристики технологического оборудования</a:t>
            </a:r>
            <a:endParaRPr lang="ru-RU" sz="1400" b="1" dirty="0">
              <a:solidFill>
                <a:srgbClr val="FF0000"/>
              </a:solidFill>
            </a:endParaRPr>
          </a:p>
        </p:txBody>
      </p:sp>
      <p:pic>
        <p:nvPicPr>
          <p:cNvPr id="42" name="Рисунок 41"/>
          <p:cNvPicPr/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0" y="3969923"/>
            <a:ext cx="1650388" cy="9856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" name="Таблица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323255"/>
              </p:ext>
            </p:extLst>
          </p:nvPr>
        </p:nvGraphicFramePr>
        <p:xfrm>
          <a:off x="134261" y="5229203"/>
          <a:ext cx="3018539" cy="13138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6642"/>
                <a:gridCol w="810822"/>
                <a:gridCol w="571075"/>
              </a:tblGrid>
              <a:tr h="1263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  <a:latin typeface="+mn-lt"/>
                        </a:rPr>
                        <a:t>Характеристика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  <a:latin typeface="+mn-lt"/>
                        </a:rPr>
                        <a:t>Значение</a:t>
                      </a:r>
                      <a:r>
                        <a:rPr lang="ru-RU" sz="700" dirty="0">
                          <a:effectLst/>
                          <a:latin typeface="+mn-lt"/>
                        </a:rPr>
                        <a:t> 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  <a:latin typeface="+mn-lt"/>
                          <a:ea typeface="Times New Roman"/>
                        </a:rPr>
                        <a:t>Ед. изм.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>
                    <a:solidFill>
                      <a:srgbClr val="00B0F0"/>
                    </a:solidFill>
                  </a:tcPr>
                </a:tc>
              </a:tr>
              <a:tr h="1420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Рабочая поверхность </a:t>
                      </a:r>
                      <a:r>
                        <a:rPr lang="ru-RU" sz="700" dirty="0" smtClean="0">
                          <a:effectLst/>
                          <a:latin typeface="+mn-lt"/>
                        </a:rPr>
                        <a:t>стола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+mn-lt"/>
                        </a:rPr>
                        <a:t>Ø 630</a:t>
                      </a:r>
                      <a:endParaRPr lang="ru-RU" sz="7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  <a:latin typeface="+mn-lt"/>
                          <a:ea typeface="Times New Roman"/>
                        </a:rPr>
                        <a:t>мм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</a:tr>
              <a:tr h="134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Максимальная нагрузка на </a:t>
                      </a:r>
                      <a:r>
                        <a:rPr lang="ru-RU" sz="700" dirty="0" smtClean="0">
                          <a:effectLst/>
                          <a:latin typeface="+mn-lt"/>
                        </a:rPr>
                        <a:t>стол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+mn-lt"/>
                        </a:rPr>
                        <a:t>700</a:t>
                      </a:r>
                      <a:endParaRPr lang="ru-RU" sz="7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  <a:latin typeface="+mn-lt"/>
                          <a:ea typeface="Times New Roman"/>
                        </a:rPr>
                        <a:t>кг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</a:tr>
              <a:tr h="4389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Максимальные размеры заготовки при использовании инструмента с максимально допустимыми габаритами, </a:t>
                      </a:r>
                      <a:r>
                        <a:rPr lang="ru-RU" sz="700" dirty="0" smtClean="0">
                          <a:effectLst/>
                          <a:latin typeface="+mn-lt"/>
                        </a:rPr>
                        <a:t>ДхВ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850 х 850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  <a:latin typeface="+mn-lt"/>
                          <a:ea typeface="Times New Roman"/>
                        </a:rPr>
                        <a:t>мм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</a:tr>
              <a:tr h="21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Точность стола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P &lt;= </a:t>
                      </a:r>
                      <a:r>
                        <a:rPr lang="ru-RU" sz="700" dirty="0" smtClean="0">
                          <a:effectLst/>
                          <a:latin typeface="+mn-lt"/>
                        </a:rPr>
                        <a:t>7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  <a:latin typeface="+mn-lt"/>
                          <a:ea typeface="Times New Roman"/>
                        </a:rPr>
                        <a:t>Угловые секунды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</a:tr>
              <a:tr h="252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  <a:latin typeface="+mn-lt"/>
                        </a:rPr>
                        <a:t>Макс. </a:t>
                      </a:r>
                      <a:r>
                        <a:rPr lang="ru-RU" sz="700" dirty="0">
                          <a:effectLst/>
                          <a:latin typeface="+mn-lt"/>
                        </a:rPr>
                        <a:t>частота вращения </a:t>
                      </a:r>
                      <a:r>
                        <a:rPr lang="ru-RU" sz="700" dirty="0" smtClean="0">
                          <a:effectLst/>
                          <a:latin typeface="+mn-lt"/>
                        </a:rPr>
                        <a:t>шпинделя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12 000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  <a:latin typeface="+mn-lt"/>
                          <a:ea typeface="Times New Roman"/>
                        </a:rPr>
                        <a:t>об/мин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</a:tr>
            </a:tbl>
          </a:graphicData>
        </a:graphic>
      </p:graphicFrame>
      <p:sp>
        <p:nvSpPr>
          <p:cNvPr id="44" name="Прямоугольник 43"/>
          <p:cNvSpPr/>
          <p:nvPr/>
        </p:nvSpPr>
        <p:spPr>
          <a:xfrm>
            <a:off x="-57895" y="3573016"/>
            <a:ext cx="326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00" b="1" i="1" dirty="0">
                <a:solidFill>
                  <a:srgbClr val="000000"/>
                </a:solidFill>
              </a:rPr>
              <a:t>Пяти координатный обрабатывающий центр</a:t>
            </a:r>
          </a:p>
          <a:p>
            <a:pPr algn="ctr"/>
            <a:r>
              <a:rPr lang="en-US" sz="900" b="1" i="1" dirty="0">
                <a:solidFill>
                  <a:srgbClr val="000000"/>
                </a:solidFill>
              </a:rPr>
              <a:t>ZVH</a:t>
            </a:r>
            <a:r>
              <a:rPr lang="ru-RU" sz="900" b="1" i="1" dirty="0">
                <a:solidFill>
                  <a:srgbClr val="000000"/>
                </a:solidFill>
              </a:rPr>
              <a:t> 55/</a:t>
            </a:r>
            <a:r>
              <a:rPr lang="en-US" sz="900" b="1" i="1" dirty="0">
                <a:solidFill>
                  <a:srgbClr val="000000"/>
                </a:solidFill>
              </a:rPr>
              <a:t>D</a:t>
            </a:r>
            <a:r>
              <a:rPr lang="ru-RU" sz="900" b="1" i="1" dirty="0">
                <a:solidFill>
                  <a:srgbClr val="000000"/>
                </a:solidFill>
              </a:rPr>
              <a:t>630</a:t>
            </a:r>
            <a:r>
              <a:rPr lang="en-US" sz="900" b="1" i="1" dirty="0">
                <a:solidFill>
                  <a:srgbClr val="000000"/>
                </a:solidFill>
              </a:rPr>
              <a:t>Extreme</a:t>
            </a:r>
            <a:endParaRPr lang="ru-RU" sz="900" b="1" i="1" dirty="0">
              <a:solidFill>
                <a:srgbClr val="000000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3412604" y="3646793"/>
            <a:ext cx="326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00" b="1" i="1" dirty="0">
                <a:solidFill>
                  <a:srgbClr val="000000"/>
                </a:solidFill>
              </a:rPr>
              <a:t>Пяти координатный обрабатывающий центр</a:t>
            </a:r>
          </a:p>
          <a:p>
            <a:pPr algn="ctr"/>
            <a:r>
              <a:rPr lang="en-US" sz="900" b="1" i="1" dirty="0">
                <a:solidFill>
                  <a:srgbClr val="000000"/>
                </a:solidFill>
              </a:rPr>
              <a:t>ZVH</a:t>
            </a:r>
            <a:r>
              <a:rPr lang="ru-RU" sz="900" b="1" i="1" dirty="0">
                <a:solidFill>
                  <a:srgbClr val="000000"/>
                </a:solidFill>
              </a:rPr>
              <a:t> 55/</a:t>
            </a:r>
            <a:r>
              <a:rPr lang="en-US" sz="900" b="1" i="1" dirty="0">
                <a:solidFill>
                  <a:srgbClr val="000000"/>
                </a:solidFill>
              </a:rPr>
              <a:t>D</a:t>
            </a:r>
            <a:r>
              <a:rPr lang="ru-RU" sz="900" b="1" i="1" dirty="0">
                <a:solidFill>
                  <a:srgbClr val="000000"/>
                </a:solidFill>
              </a:rPr>
              <a:t>900</a:t>
            </a:r>
            <a:r>
              <a:rPr lang="en-US" sz="900" b="1" i="1" dirty="0">
                <a:solidFill>
                  <a:srgbClr val="000000"/>
                </a:solidFill>
              </a:rPr>
              <a:t>Extreme</a:t>
            </a:r>
            <a:endParaRPr lang="ru-RU" sz="900" b="1" i="1" dirty="0">
              <a:solidFill>
                <a:srgbClr val="000000"/>
              </a:solidFill>
            </a:endParaRPr>
          </a:p>
        </p:txBody>
      </p:sp>
      <p:graphicFrame>
        <p:nvGraphicFramePr>
          <p:cNvPr id="46" name="Таблица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425347"/>
              </p:ext>
            </p:extLst>
          </p:nvPr>
        </p:nvGraphicFramePr>
        <p:xfrm>
          <a:off x="3512842" y="5316975"/>
          <a:ext cx="3096343" cy="1234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4175"/>
                <a:gridCol w="936104"/>
                <a:gridCol w="576064"/>
              </a:tblGrid>
              <a:tr h="1123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  <a:latin typeface="+mn-lt"/>
                        </a:rPr>
                        <a:t>Характеристика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  <a:latin typeface="+mn-lt"/>
                        </a:rPr>
                        <a:t>Значение</a:t>
                      </a:r>
                      <a:r>
                        <a:rPr lang="ru-RU" sz="700" dirty="0">
                          <a:effectLst/>
                          <a:latin typeface="+mn-lt"/>
                        </a:rPr>
                        <a:t> 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  <a:latin typeface="+mn-lt"/>
                          <a:ea typeface="Times New Roman"/>
                        </a:rPr>
                        <a:t>Ед. изм.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>
                    <a:solidFill>
                      <a:srgbClr val="00B0F0"/>
                    </a:solidFill>
                  </a:tcPr>
                </a:tc>
              </a:tr>
              <a:tr h="1097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Рабочая поверхность </a:t>
                      </a:r>
                      <a:r>
                        <a:rPr lang="ru-RU" sz="700" dirty="0" smtClean="0">
                          <a:effectLst/>
                          <a:latin typeface="+mn-lt"/>
                        </a:rPr>
                        <a:t>стола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+mn-lt"/>
                        </a:rPr>
                        <a:t>Ø900</a:t>
                      </a:r>
                      <a:endParaRPr lang="ru-RU" sz="7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  <a:latin typeface="+mn-lt"/>
                          <a:ea typeface="Times New Roman"/>
                        </a:rPr>
                        <a:t>мм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</a:tr>
              <a:tr h="1409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Максимальная нагрузка на </a:t>
                      </a:r>
                      <a:r>
                        <a:rPr lang="ru-RU" sz="700" dirty="0" smtClean="0">
                          <a:effectLst/>
                          <a:latin typeface="+mn-lt"/>
                        </a:rPr>
                        <a:t>стол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+mn-lt"/>
                        </a:rPr>
                        <a:t>1500</a:t>
                      </a:r>
                      <a:endParaRPr lang="ru-RU" sz="7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  <a:latin typeface="+mn-lt"/>
                          <a:ea typeface="Times New Roman"/>
                        </a:rPr>
                        <a:t>кг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</a:tr>
              <a:tr h="4389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Максимальные размеры заготовки при использовании инструмента с максимально допустимыми габаритами, </a:t>
                      </a:r>
                      <a:r>
                        <a:rPr lang="ru-RU" sz="700" dirty="0" smtClean="0">
                          <a:effectLst/>
                          <a:latin typeface="+mn-lt"/>
                        </a:rPr>
                        <a:t>ВхД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1100 х 1450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  <a:latin typeface="+mn-lt"/>
                          <a:ea typeface="Times New Roman"/>
                        </a:rPr>
                        <a:t>мм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</a:tr>
              <a:tr h="21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Точность стола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P &lt;= </a:t>
                      </a:r>
                      <a:r>
                        <a:rPr lang="ru-RU" sz="700" dirty="0" smtClean="0">
                          <a:effectLst/>
                          <a:latin typeface="+mn-lt"/>
                        </a:rPr>
                        <a:t>4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  <a:latin typeface="+mn-lt"/>
                          <a:ea typeface="Times New Roman"/>
                        </a:rPr>
                        <a:t>Угловые</a:t>
                      </a:r>
                      <a:r>
                        <a:rPr lang="ru-RU" sz="700" baseline="0" dirty="0" smtClean="0">
                          <a:effectLst/>
                          <a:latin typeface="+mn-lt"/>
                          <a:ea typeface="Times New Roman"/>
                        </a:rPr>
                        <a:t> секунды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 err="1" smtClean="0">
                          <a:effectLst/>
                          <a:latin typeface="+mn-lt"/>
                        </a:rPr>
                        <a:t>Maкс</a:t>
                      </a:r>
                      <a:r>
                        <a:rPr lang="ru-RU" sz="700" dirty="0" smtClean="0">
                          <a:effectLst/>
                          <a:latin typeface="+mn-lt"/>
                        </a:rPr>
                        <a:t>. </a:t>
                      </a:r>
                      <a:r>
                        <a:rPr lang="ru-RU" sz="700" dirty="0">
                          <a:effectLst/>
                          <a:latin typeface="+mn-lt"/>
                        </a:rPr>
                        <a:t>частота вращения </a:t>
                      </a:r>
                      <a:r>
                        <a:rPr lang="ru-RU" sz="700" dirty="0" smtClean="0">
                          <a:effectLst/>
                          <a:latin typeface="+mn-lt"/>
                        </a:rPr>
                        <a:t>шпинделя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+mn-lt"/>
                        </a:rPr>
                        <a:t>12 000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 smtClean="0">
                          <a:effectLst/>
                          <a:latin typeface="+mn-lt"/>
                          <a:ea typeface="Times New Roman"/>
                        </a:rPr>
                        <a:t>об/мин</a:t>
                      </a:r>
                      <a:endParaRPr lang="ru-RU" sz="7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25400" marR="25400" marT="0" marB="0" anchor="ctr"/>
                </a:tc>
              </a:tr>
            </a:tbl>
          </a:graphicData>
        </a:graphic>
      </p:graphicFrame>
      <p:sp>
        <p:nvSpPr>
          <p:cNvPr id="47" name="Прямоугольник 46"/>
          <p:cNvSpPr/>
          <p:nvPr/>
        </p:nvSpPr>
        <p:spPr>
          <a:xfrm>
            <a:off x="6825209" y="3645028"/>
            <a:ext cx="3124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00" b="1" i="1" dirty="0">
                <a:solidFill>
                  <a:srgbClr val="000000"/>
                </a:solidFill>
              </a:rPr>
              <a:t>Пяти координатный обрабатывающий центр</a:t>
            </a:r>
          </a:p>
          <a:p>
            <a:pPr algn="ctr"/>
            <a:r>
              <a:rPr lang="en-US" sz="900" b="1" i="1" dirty="0">
                <a:solidFill>
                  <a:srgbClr val="000000"/>
                </a:solidFill>
              </a:rPr>
              <a:t>ZVH</a:t>
            </a:r>
            <a:r>
              <a:rPr lang="ru-RU" sz="900" b="1" i="1" dirty="0">
                <a:solidFill>
                  <a:srgbClr val="000000"/>
                </a:solidFill>
              </a:rPr>
              <a:t> 58/</a:t>
            </a:r>
            <a:r>
              <a:rPr lang="en-US" sz="900" b="1" i="1" dirty="0">
                <a:solidFill>
                  <a:srgbClr val="000000"/>
                </a:solidFill>
              </a:rPr>
              <a:t>D</a:t>
            </a:r>
            <a:r>
              <a:rPr lang="ru-RU" sz="900" b="1" i="1" dirty="0">
                <a:solidFill>
                  <a:srgbClr val="000000"/>
                </a:solidFill>
              </a:rPr>
              <a:t>1000</a:t>
            </a:r>
            <a:r>
              <a:rPr lang="en-US" sz="900" b="1" i="1" dirty="0">
                <a:solidFill>
                  <a:srgbClr val="000000"/>
                </a:solidFill>
              </a:rPr>
              <a:t>Multiprocess</a:t>
            </a:r>
            <a:endParaRPr lang="ru-RU" sz="900" b="1" i="1" dirty="0">
              <a:solidFill>
                <a:srgbClr val="000000"/>
              </a:solidFill>
            </a:endParaRPr>
          </a:p>
        </p:txBody>
      </p:sp>
      <p:pic>
        <p:nvPicPr>
          <p:cNvPr id="48" name="Рисунок 47"/>
          <p:cNvPicPr/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768" y="4177751"/>
            <a:ext cx="1463623" cy="83543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" name="Таблица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665085"/>
              </p:ext>
            </p:extLst>
          </p:nvPr>
        </p:nvGraphicFramePr>
        <p:xfrm>
          <a:off x="6969224" y="5394151"/>
          <a:ext cx="2869198" cy="12353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6184"/>
                <a:gridCol w="648072"/>
                <a:gridCol w="564942"/>
              </a:tblGrid>
              <a:tr h="145999">
                <a:tc>
                  <a:txBody>
                    <a:bodyPr/>
                    <a:lstStyle/>
                    <a:p>
                      <a:pPr marL="180340" indent="-180340" algn="ctr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ru-RU" sz="7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Характеристика</a:t>
                      </a:r>
                      <a:endParaRPr lang="ru-RU" sz="7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80340" algn="ctr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ru-RU" sz="7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Значение</a:t>
                      </a:r>
                      <a:endParaRPr lang="ru-RU" sz="7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80340" algn="ctr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ru-RU" sz="7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Ед. изм.</a:t>
                      </a:r>
                      <a:endParaRPr lang="ru-RU" sz="7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 anchor="ctr">
                    <a:solidFill>
                      <a:srgbClr val="00B0F0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180340" indent="-180340" algn="l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ru-RU" sz="7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Поворотный-интегрированный стол</a:t>
                      </a:r>
                      <a:endParaRPr lang="ru-RU" sz="7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80340" algn="ctr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ru-RU" sz="7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Имеется</a:t>
                      </a:r>
                      <a:endParaRPr lang="ru-RU" sz="7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 anchor="ctr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80340" algn="ctr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endParaRPr lang="ru-RU" sz="7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 anchor="ctr">
                    <a:solidFill>
                      <a:srgbClr val="EEF7F8"/>
                    </a:solidFill>
                  </a:tcPr>
                </a:tc>
              </a:tr>
              <a:tr h="145999">
                <a:tc>
                  <a:txBody>
                    <a:bodyPr/>
                    <a:lstStyle/>
                    <a:p>
                      <a:pPr marL="180340" indent="-180340" algn="l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ru-RU" sz="7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Диаметр рабочего </a:t>
                      </a:r>
                      <a:r>
                        <a:rPr lang="ru-RU" sz="7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стола</a:t>
                      </a:r>
                      <a:endParaRPr lang="ru-RU" sz="7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80340" algn="ctr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ru-RU" sz="7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1 000</a:t>
                      </a:r>
                      <a:endParaRPr lang="ru-RU" sz="700" b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 anchor="ctr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80340" algn="ctr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ru-RU" sz="7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мм</a:t>
                      </a:r>
                      <a:endParaRPr lang="ru-RU" sz="7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 anchor="ctr">
                    <a:solidFill>
                      <a:srgbClr val="EEF7F8"/>
                    </a:solidFill>
                  </a:tcPr>
                </a:tc>
              </a:tr>
              <a:tr h="145999">
                <a:tc>
                  <a:txBody>
                    <a:bodyPr/>
                    <a:lstStyle/>
                    <a:p>
                      <a:pPr marL="180340" indent="-180340" algn="l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ru-RU" sz="7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Максимальная нагрузка на </a:t>
                      </a:r>
                      <a:r>
                        <a:rPr lang="ru-RU" sz="7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стол</a:t>
                      </a:r>
                      <a:endParaRPr lang="ru-RU" sz="7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80340" algn="ctr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ru-RU" sz="7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1 500</a:t>
                      </a:r>
                      <a:endParaRPr lang="ru-RU" sz="700" b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 anchor="ctr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80340" algn="ctr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ru-RU" sz="7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кг</a:t>
                      </a:r>
                      <a:endParaRPr lang="ru-RU" sz="7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 anchor="ctr">
                    <a:solidFill>
                      <a:srgbClr val="EEF7F8"/>
                    </a:solidFill>
                  </a:tcPr>
                </a:tc>
              </a:tr>
              <a:tr h="145999">
                <a:tc>
                  <a:txBody>
                    <a:bodyPr/>
                    <a:lstStyle/>
                    <a:p>
                      <a:pPr marL="180340" indent="-180340" algn="l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ru-RU" sz="7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Макс. </a:t>
                      </a:r>
                      <a:r>
                        <a:rPr lang="ru-RU" sz="7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обрабатываемый </a:t>
                      </a:r>
                      <a:r>
                        <a:rPr lang="ru-RU" sz="7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диаметр</a:t>
                      </a:r>
                      <a:endParaRPr lang="ru-RU" sz="7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80340" algn="ctr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en-US" sz="7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ru-RU" sz="7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20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ru-RU" sz="7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 anchor="ctr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80340" algn="ctr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ru-RU" sz="7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мм</a:t>
                      </a:r>
                      <a:endParaRPr lang="ru-RU" sz="7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 anchor="ctr">
                    <a:solidFill>
                      <a:srgbClr val="EEF7F8"/>
                    </a:solidFill>
                  </a:tcPr>
                </a:tc>
              </a:tr>
              <a:tr h="145999">
                <a:tc>
                  <a:txBody>
                    <a:bodyPr/>
                    <a:lstStyle/>
                    <a:p>
                      <a:pPr marL="180340" indent="-180340" algn="l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ru-RU" sz="7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Перемещение по оси </a:t>
                      </a:r>
                      <a:r>
                        <a:rPr lang="fr-FR" sz="7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"X</a:t>
                      </a:r>
                      <a:r>
                        <a:rPr lang="fr-FR" sz="7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"</a:t>
                      </a:r>
                      <a:endParaRPr lang="ru-RU" sz="7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80340" algn="ctr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ru-RU" sz="7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1 600 </a:t>
                      </a:r>
                      <a:endParaRPr lang="ru-RU" sz="700" b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 anchor="ctr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80340" algn="ctr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ru-RU" sz="7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мм</a:t>
                      </a:r>
                      <a:endParaRPr lang="ru-RU" sz="7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 anchor="ctr">
                    <a:solidFill>
                      <a:srgbClr val="EEF7F8"/>
                    </a:solidFill>
                  </a:tcPr>
                </a:tc>
              </a:tr>
              <a:tr h="145999">
                <a:tc>
                  <a:txBody>
                    <a:bodyPr/>
                    <a:lstStyle/>
                    <a:p>
                      <a:pPr marL="180340" indent="-180340" algn="l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ru-RU" sz="7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Перемещение по оси "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</a:t>
                      </a:r>
                      <a:r>
                        <a:rPr lang="ru-RU" sz="7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"</a:t>
                      </a:r>
                      <a:endParaRPr lang="ru-RU" sz="7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80340" algn="ctr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ru-RU" sz="7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1 000</a:t>
                      </a:r>
                      <a:endParaRPr lang="ru-RU" sz="700" b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 anchor="ctr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80340" algn="ctr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ru-RU" sz="7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мм</a:t>
                      </a:r>
                      <a:endParaRPr lang="ru-RU" sz="7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 anchor="ctr">
                    <a:solidFill>
                      <a:srgbClr val="EEF7F8"/>
                    </a:solidFill>
                  </a:tcPr>
                </a:tc>
              </a:tr>
              <a:tr h="145999">
                <a:tc>
                  <a:txBody>
                    <a:bodyPr/>
                    <a:lstStyle/>
                    <a:p>
                      <a:pPr marL="180340" indent="-180340" algn="l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ru-RU" sz="7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Перемещение по оси "</a:t>
                      </a:r>
                      <a:r>
                        <a:rPr lang="en-GB" sz="7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Z</a:t>
                      </a:r>
                      <a:r>
                        <a:rPr lang="ru-RU" sz="7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"</a:t>
                      </a:r>
                      <a:endParaRPr lang="ru-RU" sz="7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80340" algn="ctr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ru-RU" sz="7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1 100</a:t>
                      </a:r>
                      <a:endParaRPr lang="ru-RU" sz="700" b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 anchor="ctr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80340" algn="ctr">
                        <a:spcAft>
                          <a:spcPts val="0"/>
                        </a:spcAft>
                        <a:tabLst>
                          <a:tab pos="3810000" algn="l"/>
                        </a:tabLst>
                      </a:pPr>
                      <a:r>
                        <a:rPr lang="ru-RU" sz="7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мм</a:t>
                      </a:r>
                      <a:endParaRPr lang="ru-RU" sz="7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54749" marR="54749" marT="0" marB="0" anchor="ctr">
                    <a:solidFill>
                      <a:srgbClr val="EEF7F8"/>
                    </a:solidFill>
                  </a:tcPr>
                </a:tc>
              </a:tr>
            </a:tbl>
          </a:graphicData>
        </a:graphic>
      </p:graphicFrame>
      <p:pic>
        <p:nvPicPr>
          <p:cNvPr id="50" name="Рисунок 49"/>
          <p:cNvPicPr/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194" y="4005064"/>
            <a:ext cx="1327790" cy="98567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200472" y="4941177"/>
            <a:ext cx="111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FF0000"/>
                </a:solidFill>
              </a:rPr>
              <a:t>1</a:t>
            </a:r>
            <a:r>
              <a:rPr lang="ru-RU" sz="1400" b="1" dirty="0" smtClean="0">
                <a:solidFill>
                  <a:srgbClr val="FF0000"/>
                </a:solidFill>
              </a:rPr>
              <a:t> станок</a:t>
            </a:r>
            <a:endParaRPr lang="ru-RU" sz="1400" b="1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50262" y="5013185"/>
            <a:ext cx="111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rgbClr val="FF0000"/>
                </a:solidFill>
              </a:rPr>
              <a:t>3 станка</a:t>
            </a:r>
            <a:endParaRPr lang="ru-RU" sz="1400" b="1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80350" y="5089953"/>
            <a:ext cx="111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FF0000"/>
                </a:solidFill>
              </a:rPr>
              <a:t>1</a:t>
            </a:r>
            <a:r>
              <a:rPr lang="ru-RU" sz="1400" b="1" dirty="0" smtClean="0">
                <a:solidFill>
                  <a:srgbClr val="FF0000"/>
                </a:solidFill>
              </a:rPr>
              <a:t> станок</a:t>
            </a:r>
            <a:endParaRPr lang="ru-RU" sz="1400" b="1" dirty="0">
              <a:solidFill>
                <a:srgbClr val="FF0000"/>
              </a:solidFill>
            </a:endParaRPr>
          </a:p>
        </p:txBody>
      </p:sp>
      <p:pic>
        <p:nvPicPr>
          <p:cNvPr id="54" name="Рисунок 53"/>
          <p:cNvPicPr/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9" t="5956" r="10812" b="4908"/>
          <a:stretch/>
        </p:blipFill>
        <p:spPr bwMode="auto">
          <a:xfrm>
            <a:off x="1928665" y="3952485"/>
            <a:ext cx="648072" cy="5797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5" name="Рисунок 54"/>
          <p:cNvPicPr/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8" t="12098" r="11312" b="15208"/>
          <a:stretch/>
        </p:blipFill>
        <p:spPr bwMode="auto">
          <a:xfrm>
            <a:off x="2252727" y="4530464"/>
            <a:ext cx="797884" cy="6440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6" name="Рисунок 55"/>
          <p:cNvPicPr/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1" t="14684" r="8331" b="18900"/>
          <a:stretch/>
        </p:blipFill>
        <p:spPr bwMode="auto">
          <a:xfrm>
            <a:off x="5745094" y="4106513"/>
            <a:ext cx="864096" cy="581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7" name="Рисунок 56"/>
          <p:cNvPicPr/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5460" r="11085" b="5172"/>
          <a:stretch/>
        </p:blipFill>
        <p:spPr bwMode="auto">
          <a:xfrm>
            <a:off x="4820243" y="4815502"/>
            <a:ext cx="584942" cy="3896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8" name="Рисунок 57"/>
          <p:cNvPicPr/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3" t="7043" r="7933" b="9321"/>
          <a:stretch/>
        </p:blipFill>
        <p:spPr bwMode="auto">
          <a:xfrm>
            <a:off x="4995012" y="4005070"/>
            <a:ext cx="538509" cy="5770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 rotWithShape="1">
          <a:blip r:embed="rId27"/>
          <a:srcRect l="27232" t="15474" r="24546"/>
          <a:stretch/>
        </p:blipFill>
        <p:spPr bwMode="auto">
          <a:xfrm>
            <a:off x="5352284" y="4519689"/>
            <a:ext cx="670018" cy="591612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60" name="Рисунок 59"/>
          <p:cNvPicPr/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699" r="8887" b="17994"/>
          <a:stretch/>
        </p:blipFill>
        <p:spPr bwMode="auto">
          <a:xfrm>
            <a:off x="5962472" y="4853649"/>
            <a:ext cx="646719" cy="366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" name="Picture 28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8409383" y="4548043"/>
            <a:ext cx="846125" cy="64935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4"/>
          <p:cNvPicPr>
            <a:picLocks noChangeAspect="1" noChangeArrowheads="1"/>
          </p:cNvPicPr>
          <p:nvPr/>
        </p:nvPicPr>
        <p:blipFill rotWithShape="1">
          <a:blip r:embed="rId30"/>
          <a:srcRect l="19679" t="17138" r="26277"/>
          <a:stretch/>
        </p:blipFill>
        <p:spPr bwMode="auto">
          <a:xfrm>
            <a:off x="9064474" y="4077078"/>
            <a:ext cx="748378" cy="61647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63" name="Прямоугольник 62"/>
          <p:cNvSpPr/>
          <p:nvPr/>
        </p:nvSpPr>
        <p:spPr bwMode="auto">
          <a:xfrm>
            <a:off x="4" y="3617857"/>
            <a:ext cx="3210693" cy="2979501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ru-RU" b="1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4" name="Прямоугольник 63"/>
          <p:cNvSpPr/>
          <p:nvPr/>
        </p:nvSpPr>
        <p:spPr bwMode="auto">
          <a:xfrm>
            <a:off x="3368823" y="3617857"/>
            <a:ext cx="3303595" cy="2979501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ru-RU" b="1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5" name="Прямоугольник 64"/>
          <p:cNvSpPr/>
          <p:nvPr/>
        </p:nvSpPr>
        <p:spPr bwMode="auto">
          <a:xfrm>
            <a:off x="6825215" y="3617857"/>
            <a:ext cx="3080791" cy="2979501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ru-RU" b="1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8" name="Text Box 66"/>
          <p:cNvSpPr txBox="1">
            <a:spLocks noChangeArrowheads="1"/>
          </p:cNvSpPr>
          <p:nvPr/>
        </p:nvSpPr>
        <p:spPr bwMode="auto">
          <a:xfrm>
            <a:off x="1053667" y="3579"/>
            <a:ext cx="9906000" cy="400111"/>
          </a:xfrm>
          <a:prstGeom prst="rect">
            <a:avLst/>
          </a:prstGeom>
          <a:extLst/>
        </p:spPr>
        <p:txBody>
          <a:bodyPr/>
          <a:lstStyle>
            <a:defPPr>
              <a:defRPr lang="ru-RU"/>
            </a:defPPr>
            <a:lvl1pPr algn="ctr" eaLnBrk="0" hangingPunct="0"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dirty="0">
                <a:solidFill>
                  <a:srgbClr val="FFFFFF"/>
                </a:solidFill>
              </a:rPr>
              <a:t>Реализуемый Проект внедрения НПО Энергомаш (115 цех)</a:t>
            </a:r>
          </a:p>
        </p:txBody>
      </p:sp>
    </p:spTree>
    <p:extLst>
      <p:ext uri="{BB962C8B-B14F-4D97-AF65-F5344CB8AC3E}">
        <p14:creationId xmlns:p14="http://schemas.microsoft.com/office/powerpoint/2010/main" val="1116426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4488" y="1140938"/>
            <a:ext cx="8915400" cy="3096344"/>
          </a:xfrm>
        </p:spPr>
        <p:txBody>
          <a:bodyPr/>
          <a:lstStyle/>
          <a:p>
            <a:r>
              <a:rPr lang="ru-RU" sz="1600" dirty="0" smtClean="0"/>
              <a:t>Проведено обучение операторов и наладчиков работе на поставленном оборудовании;</a:t>
            </a:r>
          </a:p>
          <a:p>
            <a:r>
              <a:rPr lang="ru-RU" sz="1600" dirty="0" smtClean="0"/>
              <a:t>Проведено обучение механиков методике обслуживания поставленного оборудования;</a:t>
            </a:r>
          </a:p>
          <a:p>
            <a:r>
              <a:rPr lang="ru-RU" sz="1600" dirty="0"/>
              <a:t>Разработаны 3-</a:t>
            </a:r>
            <a:r>
              <a:rPr lang="en-US" sz="1600" dirty="0"/>
              <a:t>D</a:t>
            </a:r>
            <a:r>
              <a:rPr lang="ru-RU" sz="1600" dirty="0"/>
              <a:t> </a:t>
            </a:r>
            <a:r>
              <a:rPr lang="ru-RU" sz="1600" dirty="0" smtClean="0"/>
              <a:t>модели </a:t>
            </a:r>
            <a:r>
              <a:rPr lang="ru-RU" sz="1600" dirty="0"/>
              <a:t>деталей-представителей;</a:t>
            </a:r>
          </a:p>
          <a:p>
            <a:r>
              <a:rPr lang="ru-RU" sz="1600" dirty="0"/>
              <a:t>Разработаны технологические процессы;</a:t>
            </a:r>
          </a:p>
          <a:p>
            <a:r>
              <a:rPr lang="ru-RU" altLang="ru-RU" sz="1600" dirty="0"/>
              <a:t>Разработаны и изготовлены 57 наименований специальных </a:t>
            </a:r>
            <a:r>
              <a:rPr lang="ru-RU" altLang="ru-RU" sz="1600" dirty="0" smtClean="0"/>
              <a:t>приспособлений;</a:t>
            </a:r>
            <a:endParaRPr lang="ru-RU" altLang="ru-RU" sz="1600" dirty="0"/>
          </a:p>
          <a:p>
            <a:r>
              <a:rPr lang="ru-RU" sz="1600" dirty="0"/>
              <a:t>Разработаны управляющие программы;</a:t>
            </a:r>
          </a:p>
          <a:p>
            <a:r>
              <a:rPr lang="ru-RU" sz="1600" dirty="0"/>
              <a:t>Разработан и изготовлен специальный режущий </a:t>
            </a:r>
            <a:r>
              <a:rPr lang="ru-RU" sz="1600" dirty="0" smtClean="0"/>
              <a:t>инструмент;</a:t>
            </a:r>
            <a:endParaRPr lang="ru-RU" sz="1600" dirty="0"/>
          </a:p>
          <a:p>
            <a:r>
              <a:rPr lang="ru-RU" sz="1600" dirty="0"/>
              <a:t>Разработаны нормы расхода </a:t>
            </a:r>
            <a:r>
              <a:rPr lang="ru-RU" sz="1600" dirty="0" smtClean="0"/>
              <a:t>режущего инструмента.</a:t>
            </a:r>
            <a:endParaRPr lang="ru-RU" sz="16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8224A2-E01A-4A10-B500-65DF0E93304F}" type="slidenum">
              <a:rPr lang="ru-RU" smtClean="0"/>
              <a:pPr>
                <a:defRPr/>
              </a:pPr>
              <a:t>5</a:t>
            </a:fld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52400" y="773087"/>
            <a:ext cx="9906000" cy="36004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/>
            <a:r>
              <a:rPr lang="ru-RU" sz="1800" b="1" kern="0" dirty="0" smtClean="0"/>
              <a:t>    В ходе выполнения проекта реализовано:</a:t>
            </a:r>
            <a:endParaRPr lang="ru-RU" sz="1800" b="1" kern="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16496" y="4581128"/>
            <a:ext cx="8915400" cy="12961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ru-RU" sz="1600" kern="0" dirty="0" smtClean="0"/>
              <a:t>Оформить отчетную документацию </a:t>
            </a:r>
            <a:r>
              <a:rPr lang="ru-RU" sz="1600" kern="0" dirty="0" smtClean="0"/>
              <a:t>по Проекту внедрения;</a:t>
            </a:r>
          </a:p>
          <a:p>
            <a:r>
              <a:rPr lang="ru-RU" sz="1600" kern="0" dirty="0" smtClean="0"/>
              <a:t>Разработать </a:t>
            </a:r>
            <a:r>
              <a:rPr lang="ru-RU" sz="1600" kern="0" dirty="0" smtClean="0"/>
              <a:t>и </a:t>
            </a:r>
            <a:r>
              <a:rPr lang="ru-RU" sz="1600" kern="0" dirty="0" smtClean="0"/>
              <a:t>оформить </a:t>
            </a:r>
            <a:r>
              <a:rPr lang="ru-RU" sz="1600" kern="0" dirty="0" smtClean="0"/>
              <a:t>Бизнес-процессы нормативных баз;</a:t>
            </a:r>
          </a:p>
          <a:p>
            <a:r>
              <a:rPr lang="ru-RU" sz="1600" kern="0" dirty="0" smtClean="0"/>
              <a:t>Внедрить технологические процессы </a:t>
            </a:r>
            <a:r>
              <a:rPr lang="ru-RU" sz="1600" kern="0" dirty="0" smtClean="0"/>
              <a:t>и </a:t>
            </a:r>
            <a:r>
              <a:rPr lang="ru-RU" sz="1600" kern="0" dirty="0" smtClean="0"/>
              <a:t>изготовить </a:t>
            </a:r>
            <a:r>
              <a:rPr lang="ru-RU" sz="1600" kern="0" dirty="0" smtClean="0"/>
              <a:t>26 </a:t>
            </a:r>
            <a:r>
              <a:rPr lang="ru-RU" sz="1600" kern="0" dirty="0" smtClean="0"/>
              <a:t>деталей-представителей.</a:t>
            </a:r>
            <a:endParaRPr lang="ru-RU" sz="1600" kern="0" dirty="0" smtClean="0"/>
          </a:p>
          <a:p>
            <a:endParaRPr lang="ru-RU" sz="1600" kern="0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-231576" y="4077072"/>
            <a:ext cx="9906000" cy="36004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/>
            <a:r>
              <a:rPr lang="ru-RU" sz="1800" b="1" kern="0" dirty="0" smtClean="0"/>
              <a:t>          Предстоит:</a:t>
            </a:r>
            <a:endParaRPr lang="ru-RU" sz="1800" b="1" kern="0" dirty="0"/>
          </a:p>
        </p:txBody>
      </p:sp>
    </p:spTree>
    <p:extLst>
      <p:ext uri="{BB962C8B-B14F-4D97-AF65-F5344CB8AC3E}">
        <p14:creationId xmlns:p14="http://schemas.microsoft.com/office/powerpoint/2010/main" val="1850338136"/>
      </p:ext>
    </p:extLst>
  </p:cSld>
  <p:clrMapOvr>
    <a:masterClrMapping/>
  </p:clrMapOvr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Тема1">
  <a:themeElements>
    <a:clrScheme name="1_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Специальное 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Тема1" id="{EF2C5504-FDD3-4AE1-8DBD-9F1ABFA3C387}" vid="{9601F1DC-E27A-434C-8140-76FFAD44E6B1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1_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Специальное 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Специальное оформление">
  <a:themeElements>
    <a:clrScheme name="3_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Специальное оформление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Blank Presentation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80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80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Аптека">
  <a:themeElements>
    <a:clrScheme name="Аптека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Аптека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Аптека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Оформление по умолчанию">
  <a:themeElements>
    <a:clrScheme name="5_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Оформление по умолчанию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Тема1">
  <a:themeElements>
    <a:clrScheme name="2_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67841</TotalTime>
  <Words>753</Words>
  <Application>Microsoft Office PowerPoint</Application>
  <PresentationFormat>Лист A4 (210x297 мм)</PresentationFormat>
  <Paragraphs>271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7</vt:i4>
      </vt:variant>
      <vt:variant>
        <vt:lpstr>Заголовки слайдов</vt:lpstr>
      </vt:variant>
      <vt:variant>
        <vt:i4>5</vt:i4>
      </vt:variant>
    </vt:vector>
  </HeadingPairs>
  <TitlesOfParts>
    <vt:vector size="12" baseType="lpstr">
      <vt:lpstr>Тема1</vt:lpstr>
      <vt:lpstr>1_Специальное оформление</vt:lpstr>
      <vt:lpstr>3_Специальное оформление</vt:lpstr>
      <vt:lpstr>1_Blank Presentation</vt:lpstr>
      <vt:lpstr>Аптека</vt:lpstr>
      <vt:lpstr>7_Оформление по умолчанию</vt:lpstr>
      <vt:lpstr>1_Тема1</vt:lpstr>
      <vt:lpstr>Презентация PowerPoint</vt:lpstr>
      <vt:lpstr>Презентация PowerPoint</vt:lpstr>
      <vt:lpstr>График запуска оборудования</vt:lpstr>
      <vt:lpstr>Презентация PowerPoint</vt:lpstr>
      <vt:lpstr>Презентация PowerPoint</vt:lpstr>
    </vt:vector>
  </TitlesOfParts>
  <Company>Solver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Manukovskaya</dc:creator>
  <cp:lastModifiedBy>Evgeniya Putintseva</cp:lastModifiedBy>
  <cp:revision>3574</cp:revision>
  <cp:lastPrinted>2016-06-01T06:06:07Z</cp:lastPrinted>
  <dcterms:created xsi:type="dcterms:W3CDTF">2004-04-29T13:32:28Z</dcterms:created>
  <dcterms:modified xsi:type="dcterms:W3CDTF">2018-06-14T11:33:36Z</dcterms:modified>
</cp:coreProperties>
</file>